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6" r:id="rId3"/>
    <p:sldId id="267" r:id="rId4"/>
    <p:sldId id="268" r:id="rId5"/>
    <p:sldId id="257" r:id="rId6"/>
    <p:sldId id="258" r:id="rId7"/>
    <p:sldId id="259" r:id="rId8"/>
    <p:sldId id="260" r:id="rId9"/>
    <p:sldId id="261" r:id="rId10"/>
    <p:sldId id="262" r:id="rId11"/>
    <p:sldId id="263" r:id="rId12"/>
    <p:sldId id="264" r:id="rId13"/>
    <p:sldId id="265" r:id="rId14"/>
  </p:sldIdLst>
  <p:sldSz cx="14630400" cy="8229600"/>
  <p:notesSz cx="8229600" cy="14630400"/>
  <p:embeddedFontLst>
    <p:embeddedFont>
      <p:font typeface="Tomorrow" panose="020B0604020202020204" charset="0"/>
      <p:regular r:id="rId16"/>
    </p:embeddedFont>
    <p:embeddedFont>
      <p:font typeface="Tomorrow Semi Bold" panose="020B0604020202020204" charset="0"/>
      <p:regular r:id="rId17"/>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D1B"/>
    <a:srgbClr val="171616"/>
    <a:srgbClr val="262525"/>
    <a:srgbClr val="4A494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17D3F-CBF0-4001-970E-E9BA56468B9F}" v="476" dt="2025-10-22T18:12:27.121"/>
    <p1510:client id="{3771DFA4-0205-4C9F-A3EE-979CE6CBAAE9}" v="17" dt="2025-10-22T16:51:27.073"/>
    <p1510:client id="{C39819BE-6EB9-4BEF-93F3-EC2544728EBA}" v="25" dt="2025-10-22T17:05:07.727"/>
    <p1510:client id="{F141949F-7FCF-102F-D60B-937D6116E224}" v="15" dt="2025-10-22T17:18:50.9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1874D7A7-5F21-4E1A-8E21-D99D33DF5A61}" type="datetimeFigureOut">
              <a:t>22.10.2025</a:t>
            </a:fld>
            <a:endParaRPr lang="tr-TR"/>
          </a:p>
        </p:txBody>
      </p:sp>
      <p:sp>
        <p:nvSpPr>
          <p:cNvPr id="4" name="Slayt Resmi Yer Tutucusu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25B526F-8F9A-42C6-B34E-407A745BA701}" type="slidenum">
              <a:t>‹#›</a:t>
            </a:fld>
            <a:endParaRPr lang="tr-TR"/>
          </a:p>
        </p:txBody>
      </p:sp>
    </p:spTree>
    <p:extLst>
      <p:ext uri="{BB962C8B-B14F-4D97-AF65-F5344CB8AC3E}">
        <p14:creationId xmlns:p14="http://schemas.microsoft.com/office/powerpoint/2010/main" val="140507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38394"/>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Kuantum Bilgisayarların Güçlü Şifreleme Algoritmalarına Etkisi ve Korunma Yöntemleri</a:t>
            </a:r>
            <a:endParaRPr lang="en-US" sz="4450" dirty="0"/>
          </a:p>
        </p:txBody>
      </p:sp>
      <p:sp>
        <p:nvSpPr>
          <p:cNvPr id="4" name="Text 1"/>
          <p:cNvSpPr/>
          <p:nvPr/>
        </p:nvSpPr>
        <p:spPr>
          <a:xfrm>
            <a:off x="6280190" y="4613672"/>
            <a:ext cx="7556421" cy="2177415"/>
          </a:xfrm>
          <a:prstGeom prst="rect">
            <a:avLst/>
          </a:prstGeom>
          <a:noFill/>
          <a:ln/>
        </p:spPr>
        <p:txBody>
          <a:bodyPr wrap="square" lIns="0" tIns="0" rIns="0" bIns="0" rtlCol="0" anchor="t"/>
          <a:lstStyle/>
          <a:p>
            <a:pPr marL="0" indent="0" algn="l">
              <a:lnSpc>
                <a:spcPts val="2850"/>
              </a:lnSpc>
              <a:buNone/>
            </a:pPr>
            <a:r>
              <a:rPr lang="en-US" sz="1750" b="1" dirty="0">
                <a:solidFill>
                  <a:srgbClr val="C9C9C0"/>
                </a:solidFill>
                <a:latin typeface="Tomorrow" pitchFamily="34" charset="0"/>
                <a:ea typeface="Tomorrow" pitchFamily="34" charset="-122"/>
                <a:cs typeface="Tomorrow" pitchFamily="34" charset="-120"/>
              </a:rPr>
              <a:t>Giriş ve Amaç:</a:t>
            </a:r>
            <a:r>
              <a:rPr lang="en-US" sz="1750" dirty="0">
                <a:solidFill>
                  <a:srgbClr val="C9C9C0"/>
                </a:solidFill>
                <a:latin typeface="Tomorrow" pitchFamily="34" charset="0"/>
                <a:ea typeface="Tomorrow" pitchFamily="34" charset="-122"/>
                <a:cs typeface="Tomorrow" pitchFamily="34" charset="-120"/>
              </a:rPr>
              <a:t> Kuantum bilişimin yükselişi, mevcut siber güvenlik altyapımız için ciddi bir tehdit oluşturmaktadır. Bu çalışma, kuantum bilgisayarların klasik şifreleme sistemlerini (özellikle RSA ve ECC) kırma potansiyelini ve bu kritik tehdide karşı alınabilecek post-kuantum kriptografi (PKC) önlemlerini akademik bir perspektifle incelemektedir.</a:t>
            </a:r>
            <a:endParaRPr lang="en-US" sz="1750" dirty="0"/>
          </a:p>
        </p:txBody>
      </p:sp>
      <p:sp>
        <p:nvSpPr>
          <p:cNvPr id="5" name="Dikdörtgen 4">
            <a:extLst>
              <a:ext uri="{FF2B5EF4-FFF2-40B4-BE49-F238E27FC236}">
                <a16:creationId xmlns:a16="http://schemas.microsoft.com/office/drawing/2014/main" id="{42AA45D7-414B-40AD-5A3C-6C62CCFBDCEF}"/>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a:extLst>
              <a:ext uri="{FF2B5EF4-FFF2-40B4-BE49-F238E27FC236}">
                <a16:creationId xmlns:a16="http://schemas.microsoft.com/office/drawing/2014/main" id="{CCE3B76A-1E6D-1097-9E9F-0879DB985FBC}"/>
              </a:ext>
            </a:extLst>
          </p:cNvPr>
          <p:cNvSpPr txBox="1"/>
          <p:nvPr/>
        </p:nvSpPr>
        <p:spPr>
          <a:xfrm>
            <a:off x="6275540" y="6782844"/>
            <a:ext cx="73152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lnSpc>
                <a:spcPts val="1217"/>
              </a:lnSpc>
            </a:pPr>
            <a:r>
              <a:rPr lang="en-US" sz="1000" dirty="0" err="1">
                <a:solidFill>
                  <a:srgbClr val="FFFFFF"/>
                </a:solidFill>
                <a:latin typeface="Inter Light"/>
                <a:ea typeface="Segoe UI"/>
                <a:cs typeface="Segoe UI"/>
              </a:rPr>
              <a:t>Hazırlayan</a:t>
            </a:r>
            <a:r>
              <a:rPr lang="en-US" sz="1000" dirty="0">
                <a:solidFill>
                  <a:srgbClr val="FFFFFF"/>
                </a:solidFill>
                <a:latin typeface="Inter Light"/>
                <a:ea typeface="Segoe UI"/>
                <a:cs typeface="Segoe UI"/>
              </a:rPr>
              <a:t>: Muharrem Enes Sönmez , Mahmut Burak Gök , Talay Vural , Ramazan Yusuf Ercan​</a:t>
            </a:r>
          </a:p>
          <a:p>
            <a:pPr rtl="0">
              <a:lnSpc>
                <a:spcPts val="1217"/>
              </a:lnSpc>
            </a:pPr>
            <a:r>
              <a:rPr lang="en-US" sz="1000" dirty="0" err="1">
                <a:solidFill>
                  <a:srgbClr val="FFFFFF"/>
                </a:solidFill>
                <a:latin typeface="Inter Light"/>
                <a:ea typeface="Segoe UI"/>
                <a:cs typeface="Segoe UI"/>
              </a:rPr>
              <a:t>Bölüm</a:t>
            </a:r>
            <a:r>
              <a:rPr lang="en-US" sz="1000" dirty="0">
                <a:solidFill>
                  <a:srgbClr val="FFFFFF"/>
                </a:solidFill>
                <a:latin typeface="Inter Light"/>
                <a:ea typeface="Segoe UI"/>
                <a:cs typeface="Segoe UI"/>
              </a:rPr>
              <a:t>: </a:t>
            </a:r>
            <a:r>
              <a:rPr lang="en-US" sz="1000" dirty="0" err="1">
                <a:solidFill>
                  <a:srgbClr val="FFFFFF"/>
                </a:solidFill>
                <a:latin typeface="Inter Light"/>
                <a:ea typeface="Segoe UI"/>
                <a:cs typeface="Segoe UI"/>
              </a:rPr>
              <a:t>Bilgisayar</a:t>
            </a:r>
            <a:r>
              <a:rPr lang="en-US" sz="1000" dirty="0">
                <a:solidFill>
                  <a:srgbClr val="FFFFFF"/>
                </a:solidFill>
                <a:latin typeface="Inter Light"/>
                <a:ea typeface="Segoe UI"/>
                <a:cs typeface="Segoe UI"/>
              </a:rPr>
              <a:t> </a:t>
            </a:r>
            <a:r>
              <a:rPr lang="en-US" sz="1000" dirty="0" err="1">
                <a:solidFill>
                  <a:srgbClr val="FFFFFF"/>
                </a:solidFill>
                <a:latin typeface="Inter Light"/>
                <a:ea typeface="Segoe UI"/>
                <a:cs typeface="Segoe UI"/>
              </a:rPr>
              <a:t>Programcılığı</a:t>
            </a:r>
            <a:r>
              <a:rPr lang="en-US" sz="1000" dirty="0">
                <a:solidFill>
                  <a:srgbClr val="FFFFFF"/>
                </a:solidFill>
                <a:latin typeface="Inter Light"/>
                <a:ea typeface="Segoe UI"/>
                <a:cs typeface="Segoe UI"/>
              </a:rPr>
              <a:t> | Ders: </a:t>
            </a:r>
            <a:r>
              <a:rPr lang="en-US" sz="1000" dirty="0" err="1">
                <a:solidFill>
                  <a:srgbClr val="FFFFFF"/>
                </a:solidFill>
                <a:latin typeface="Inter Light"/>
                <a:ea typeface="Segoe UI"/>
                <a:cs typeface="Segoe UI"/>
              </a:rPr>
              <a:t>Araştırma</a:t>
            </a:r>
            <a:r>
              <a:rPr lang="en-US" sz="1000" dirty="0">
                <a:solidFill>
                  <a:srgbClr val="FFFFFF"/>
                </a:solidFill>
                <a:latin typeface="Inter Light"/>
                <a:ea typeface="Segoe UI"/>
                <a:cs typeface="Segoe UI"/>
              </a:rPr>
              <a:t> Ve </a:t>
            </a:r>
            <a:r>
              <a:rPr lang="en-US" sz="1000" dirty="0" err="1">
                <a:solidFill>
                  <a:srgbClr val="FFFFFF"/>
                </a:solidFill>
                <a:latin typeface="Inter Light"/>
                <a:ea typeface="Segoe UI"/>
                <a:cs typeface="Segoe UI"/>
              </a:rPr>
              <a:t>Yöntem</a:t>
            </a:r>
            <a:r>
              <a:rPr lang="en-US" sz="1000" dirty="0">
                <a:solidFill>
                  <a:srgbClr val="FFFFFF"/>
                </a:solidFill>
                <a:latin typeface="Inter Light"/>
                <a:ea typeface="Segoe UI"/>
                <a:cs typeface="Segoe UI"/>
              </a:rPr>
              <a:t> </a:t>
            </a:r>
            <a:r>
              <a:rPr lang="en-US" sz="1000" dirty="0" err="1">
                <a:solidFill>
                  <a:srgbClr val="FFFFFF"/>
                </a:solidFill>
                <a:latin typeface="Inter Light"/>
                <a:ea typeface="Segoe UI"/>
                <a:cs typeface="Segoe UI"/>
              </a:rPr>
              <a:t>Teknikleri</a:t>
            </a:r>
            <a:r>
              <a:rPr lang="en-US" sz="1000" dirty="0">
                <a:solidFill>
                  <a:srgbClr val="FFFFFF"/>
                </a:solidFill>
                <a:latin typeface="Inter Light"/>
                <a:ea typeface="Segoe UI"/>
                <a:cs typeface="Segoe UI"/>
              </a:rPr>
              <a:t> | Tarih: Ekim 2025​</a:t>
            </a:r>
          </a:p>
          <a:p>
            <a:pPr algn="ctr"/>
            <a:endParaRPr lang="tr-TR" dirty="0">
              <a:solidFill>
                <a:srgbClr val="FFFFFF"/>
              </a:solidFill>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69169"/>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Araştırma Hipotezleri: Güvenlik Düzeyinin Karşılaştırılması</a:t>
            </a:r>
            <a:endParaRPr lang="en-US" sz="4450" dirty="0"/>
          </a:p>
        </p:txBody>
      </p:sp>
      <p:sp>
        <p:nvSpPr>
          <p:cNvPr id="3" name="Shape 1"/>
          <p:cNvSpPr/>
          <p:nvPr/>
        </p:nvSpPr>
        <p:spPr>
          <a:xfrm>
            <a:off x="793790" y="2840355"/>
            <a:ext cx="6407944" cy="680442"/>
          </a:xfrm>
          <a:prstGeom prst="roundRect">
            <a:avLst>
              <a:gd name="adj" fmla="val 480029"/>
            </a:avLst>
          </a:prstGeom>
          <a:solidFill>
            <a:srgbClr val="1A1A1A"/>
          </a:solidFill>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7621" y="3010376"/>
            <a:ext cx="340162" cy="340162"/>
          </a:xfrm>
          <a:prstGeom prst="rect">
            <a:avLst/>
          </a:prstGeom>
        </p:spPr>
      </p:pic>
      <p:sp>
        <p:nvSpPr>
          <p:cNvPr id="5" name="Text 2"/>
          <p:cNvSpPr/>
          <p:nvPr/>
        </p:nvSpPr>
        <p:spPr>
          <a:xfrm>
            <a:off x="1020604" y="3747611"/>
            <a:ext cx="5640467"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H1 (Alternatif Hipotez): Yüksek Güvenlik</a:t>
            </a:r>
            <a:endParaRPr lang="en-US" sz="2200" dirty="0"/>
          </a:p>
        </p:txBody>
      </p:sp>
      <p:sp>
        <p:nvSpPr>
          <p:cNvPr id="6" name="Text 3"/>
          <p:cNvSpPr/>
          <p:nvPr/>
        </p:nvSpPr>
        <p:spPr>
          <a:xfrm>
            <a:off x="1020604" y="4238030"/>
            <a:ext cx="5954316" cy="1451610"/>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Kuantuma dayanıklı (post-quantum) kriptografi yöntemleri, </a:t>
            </a:r>
            <a:r>
              <a:rPr lang="en-US" sz="1750" b="1" dirty="0">
                <a:solidFill>
                  <a:srgbClr val="C9C9C0"/>
                </a:solidFill>
                <a:latin typeface="Tomorrow" pitchFamily="34" charset="0"/>
                <a:ea typeface="Tomorrow" pitchFamily="34" charset="-122"/>
                <a:cs typeface="Tomorrow" pitchFamily="34" charset="-120"/>
              </a:rPr>
              <a:t>klasik şifreleme algoritmalarına (RSA, ECC) göre</a:t>
            </a:r>
            <a:r>
              <a:rPr lang="en-US" sz="1750" dirty="0">
                <a:solidFill>
                  <a:srgbClr val="C9C9C0"/>
                </a:solidFill>
                <a:latin typeface="Tomorrow" pitchFamily="34" charset="0"/>
                <a:ea typeface="Tomorrow" pitchFamily="34" charset="-122"/>
                <a:cs typeface="Tomorrow" pitchFamily="34" charset="-120"/>
              </a:rPr>
              <a:t> kuantum saldırıları karşısında anlamlı ölçüde daha yüksek bir güvenlik düzeyi sağlar.</a:t>
            </a:r>
            <a:endParaRPr lang="en-US" sz="1750" dirty="0"/>
          </a:p>
        </p:txBody>
      </p:sp>
      <p:sp>
        <p:nvSpPr>
          <p:cNvPr id="7" name="Shape 4"/>
          <p:cNvSpPr/>
          <p:nvPr/>
        </p:nvSpPr>
        <p:spPr>
          <a:xfrm>
            <a:off x="7428548" y="2840355"/>
            <a:ext cx="6408063" cy="680442"/>
          </a:xfrm>
          <a:prstGeom prst="roundRect">
            <a:avLst>
              <a:gd name="adj" fmla="val 480029"/>
            </a:avLst>
          </a:prstGeom>
          <a:solidFill>
            <a:srgbClr val="E1E1DF"/>
          </a:solidFill>
          <a:ln/>
        </p:spPr>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2498" y="3010376"/>
            <a:ext cx="340162" cy="340162"/>
          </a:xfrm>
          <a:prstGeom prst="rect">
            <a:avLst/>
          </a:prstGeom>
        </p:spPr>
      </p:pic>
      <p:sp>
        <p:nvSpPr>
          <p:cNvPr id="9" name="Text 5"/>
          <p:cNvSpPr/>
          <p:nvPr/>
        </p:nvSpPr>
        <p:spPr>
          <a:xfrm>
            <a:off x="7655362" y="3747611"/>
            <a:ext cx="5094446"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H0 (Yokluk Hipotezi): Anlamsız Fark</a:t>
            </a:r>
            <a:endParaRPr lang="en-US" sz="2200" dirty="0"/>
          </a:p>
        </p:txBody>
      </p:sp>
      <p:sp>
        <p:nvSpPr>
          <p:cNvPr id="10" name="Text 6"/>
          <p:cNvSpPr/>
          <p:nvPr/>
        </p:nvSpPr>
        <p:spPr>
          <a:xfrm>
            <a:off x="7655362" y="4238030"/>
            <a:ext cx="5954435" cy="1814513"/>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Post-kuantum algoritmalar ile klasik algoritmalar arasında, kuantum saldırılarına karşı koyma yeteneği açısından </a:t>
            </a:r>
            <a:r>
              <a:rPr lang="en-US" sz="1750" b="1" dirty="0">
                <a:solidFill>
                  <a:srgbClr val="C9C9C0"/>
                </a:solidFill>
                <a:latin typeface="Tomorrow" pitchFamily="34" charset="0"/>
                <a:ea typeface="Tomorrow" pitchFamily="34" charset="-122"/>
                <a:cs typeface="Tomorrow" pitchFamily="34" charset="-120"/>
              </a:rPr>
              <a:t>anlamlı bir güvenlik farkı</a:t>
            </a:r>
            <a:r>
              <a:rPr lang="en-US" sz="1750" dirty="0">
                <a:solidFill>
                  <a:srgbClr val="C9C9C0"/>
                </a:solidFill>
                <a:latin typeface="Tomorrow" pitchFamily="34" charset="0"/>
                <a:ea typeface="Tomorrow" pitchFamily="34" charset="-122"/>
                <a:cs typeface="Tomorrow" pitchFamily="34" charset="-120"/>
              </a:rPr>
              <a:t> bulunmamaktadır. (Bu, Shor algoritmasının etkisinin göz ardı edildiği anlamına gelir.)</a:t>
            </a:r>
            <a:endParaRPr lang="en-US" sz="1750" dirty="0"/>
          </a:p>
        </p:txBody>
      </p:sp>
      <p:sp>
        <p:nvSpPr>
          <p:cNvPr id="11" name="Text 7"/>
          <p:cNvSpPr/>
          <p:nvPr/>
        </p:nvSpPr>
        <p:spPr>
          <a:xfrm>
            <a:off x="793790" y="653450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Bu hipotezlerin test edilmesi, seçilen Post-Kuantum Kriptografi (PKC) algoritmalarının (örneğin, CRYSTALS-Kyber, Falcon) klasik algoritmalara kıyasla kuantum direncinin deneysel veya simülasyon yoluyla kanıtlanmasını gerektirecektir.</a:t>
            </a:r>
            <a:endParaRPr lang="en-US" sz="1750" dirty="0"/>
          </a:p>
        </p:txBody>
      </p:sp>
      <p:sp>
        <p:nvSpPr>
          <p:cNvPr id="13" name="Dikdörtgen 12">
            <a:extLst>
              <a:ext uri="{FF2B5EF4-FFF2-40B4-BE49-F238E27FC236}">
                <a16:creationId xmlns:a16="http://schemas.microsoft.com/office/drawing/2014/main" id="{97529981-1EA3-7B3D-3B1B-FEBF366EC319}"/>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34534"/>
            <a:ext cx="8440341"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Korunma Yöntemleri: Geçiş Stratejisi</a:t>
            </a:r>
            <a:endParaRPr lang="en-US" sz="3550" dirty="0"/>
          </a:p>
        </p:txBody>
      </p:sp>
      <p:sp>
        <p:nvSpPr>
          <p:cNvPr id="3" name="Shape 1"/>
          <p:cNvSpPr/>
          <p:nvPr/>
        </p:nvSpPr>
        <p:spPr>
          <a:xfrm>
            <a:off x="1065967" y="2418040"/>
            <a:ext cx="6158389" cy="181451"/>
          </a:xfrm>
          <a:prstGeom prst="roundRect">
            <a:avLst>
              <a:gd name="adj" fmla="val 15001"/>
            </a:avLst>
          </a:prstGeom>
          <a:solidFill>
            <a:srgbClr val="3C3C3A"/>
          </a:solidFill>
          <a:ln/>
        </p:spPr>
      </p:sp>
      <p:sp>
        <p:nvSpPr>
          <p:cNvPr id="4" name="Shape 2"/>
          <p:cNvSpPr/>
          <p:nvPr/>
        </p:nvSpPr>
        <p:spPr>
          <a:xfrm>
            <a:off x="793790" y="2236589"/>
            <a:ext cx="544354" cy="544354"/>
          </a:xfrm>
          <a:prstGeom prst="roundRect">
            <a:avLst>
              <a:gd name="adj" fmla="val 83989"/>
            </a:avLst>
          </a:prstGeom>
          <a:solidFill>
            <a:srgbClr val="3C3C3A"/>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878" y="2372678"/>
            <a:ext cx="272177" cy="272177"/>
          </a:xfrm>
          <a:prstGeom prst="rect">
            <a:avLst/>
          </a:prstGeom>
        </p:spPr>
      </p:pic>
      <p:sp>
        <p:nvSpPr>
          <p:cNvPr id="6" name="Text 3"/>
          <p:cNvSpPr/>
          <p:nvPr/>
        </p:nvSpPr>
        <p:spPr>
          <a:xfrm>
            <a:off x="975241" y="2962394"/>
            <a:ext cx="2672834" cy="283488"/>
          </a:xfrm>
          <a:prstGeom prst="rect">
            <a:avLst/>
          </a:prstGeom>
          <a:noFill/>
          <a:ln/>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1. Kriptografik Envanter</a:t>
            </a:r>
            <a:endParaRPr lang="en-US" sz="1750" dirty="0"/>
          </a:p>
        </p:txBody>
      </p:sp>
      <p:sp>
        <p:nvSpPr>
          <p:cNvPr id="7" name="Text 4"/>
          <p:cNvSpPr/>
          <p:nvPr/>
        </p:nvSpPr>
        <p:spPr>
          <a:xfrm>
            <a:off x="975241" y="3354705"/>
            <a:ext cx="6067782" cy="870823"/>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Kritik sistemlerde hangi şifreleme algoritmalarının kullanıldığını (özellikle RSA ve ECC), anahtar boyutlarını ve şifreleme bağımlılıklarını detaylıca belirlemek.</a:t>
            </a:r>
            <a:endParaRPr lang="en-US" sz="1400" dirty="0"/>
          </a:p>
        </p:txBody>
      </p:sp>
      <p:sp>
        <p:nvSpPr>
          <p:cNvPr id="8" name="Shape 5"/>
          <p:cNvSpPr/>
          <p:nvPr/>
        </p:nvSpPr>
        <p:spPr>
          <a:xfrm>
            <a:off x="7678103" y="2145863"/>
            <a:ext cx="6158389" cy="181451"/>
          </a:xfrm>
          <a:prstGeom prst="roundRect">
            <a:avLst>
              <a:gd name="adj" fmla="val 15001"/>
            </a:avLst>
          </a:prstGeom>
          <a:solidFill>
            <a:srgbClr val="3C3C3A"/>
          </a:solidFill>
          <a:ln/>
        </p:spPr>
      </p:sp>
      <p:sp>
        <p:nvSpPr>
          <p:cNvPr id="9" name="Shape 6"/>
          <p:cNvSpPr/>
          <p:nvPr/>
        </p:nvSpPr>
        <p:spPr>
          <a:xfrm>
            <a:off x="7405926" y="1964412"/>
            <a:ext cx="544354" cy="544354"/>
          </a:xfrm>
          <a:prstGeom prst="roundRect">
            <a:avLst>
              <a:gd name="adj" fmla="val 83989"/>
            </a:avLst>
          </a:prstGeom>
          <a:solidFill>
            <a:srgbClr val="3C3C3A"/>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2014" y="2100501"/>
            <a:ext cx="272177" cy="272177"/>
          </a:xfrm>
          <a:prstGeom prst="rect">
            <a:avLst/>
          </a:prstGeom>
        </p:spPr>
      </p:pic>
      <p:sp>
        <p:nvSpPr>
          <p:cNvPr id="11" name="Text 7"/>
          <p:cNvSpPr/>
          <p:nvPr/>
        </p:nvSpPr>
        <p:spPr>
          <a:xfrm>
            <a:off x="7587377" y="2690217"/>
            <a:ext cx="3135987" cy="283488"/>
          </a:xfrm>
          <a:prstGeom prst="rect">
            <a:avLst/>
          </a:prstGeom>
          <a:noFill/>
          <a:ln/>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2. Hibrit Dönem Planlaması</a:t>
            </a:r>
            <a:endParaRPr lang="en-US" sz="1750" dirty="0"/>
          </a:p>
        </p:txBody>
      </p:sp>
      <p:sp>
        <p:nvSpPr>
          <p:cNvPr id="12" name="Text 8"/>
          <p:cNvSpPr/>
          <p:nvPr/>
        </p:nvSpPr>
        <p:spPr>
          <a:xfrm>
            <a:off x="7587377" y="3082528"/>
            <a:ext cx="6067782" cy="870823"/>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Klasik ve Post-Kuantum (PKC) algoritmalarının eş zamanlı çalıştığı hibrit çözümleri (Dual Keying) uygulamaya almak. Bu, en güvenli geçiş yoludur.</a:t>
            </a:r>
            <a:endParaRPr lang="en-US" sz="1400" dirty="0"/>
          </a:p>
        </p:txBody>
      </p:sp>
      <p:sp>
        <p:nvSpPr>
          <p:cNvPr id="13" name="Shape 9"/>
          <p:cNvSpPr/>
          <p:nvPr/>
        </p:nvSpPr>
        <p:spPr>
          <a:xfrm>
            <a:off x="1065967" y="5042059"/>
            <a:ext cx="6158389" cy="181451"/>
          </a:xfrm>
          <a:prstGeom prst="roundRect">
            <a:avLst>
              <a:gd name="adj" fmla="val 15001"/>
            </a:avLst>
          </a:prstGeom>
          <a:solidFill>
            <a:srgbClr val="3C3C3A"/>
          </a:solidFill>
          <a:ln/>
        </p:spPr>
      </p:sp>
      <p:sp>
        <p:nvSpPr>
          <p:cNvPr id="14" name="Shape 10"/>
          <p:cNvSpPr/>
          <p:nvPr/>
        </p:nvSpPr>
        <p:spPr>
          <a:xfrm>
            <a:off x="793790" y="4860608"/>
            <a:ext cx="544354" cy="544354"/>
          </a:xfrm>
          <a:prstGeom prst="roundRect">
            <a:avLst>
              <a:gd name="adj" fmla="val 83989"/>
            </a:avLst>
          </a:prstGeom>
          <a:solidFill>
            <a:srgbClr val="3C3C3A"/>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9878" y="4996696"/>
            <a:ext cx="272177" cy="272177"/>
          </a:xfrm>
          <a:prstGeom prst="rect">
            <a:avLst/>
          </a:prstGeom>
        </p:spPr>
      </p:pic>
      <p:sp>
        <p:nvSpPr>
          <p:cNvPr id="16" name="Text 11"/>
          <p:cNvSpPr/>
          <p:nvPr/>
        </p:nvSpPr>
        <p:spPr>
          <a:xfrm>
            <a:off x="975241" y="5586413"/>
            <a:ext cx="4201597" cy="283488"/>
          </a:xfrm>
          <a:prstGeom prst="rect">
            <a:avLst/>
          </a:prstGeom>
          <a:noFill/>
          <a:ln/>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3. NIST Standartlarının Adaptasyonu</a:t>
            </a:r>
            <a:endParaRPr lang="en-US" sz="1750" dirty="0"/>
          </a:p>
        </p:txBody>
      </p:sp>
      <p:sp>
        <p:nvSpPr>
          <p:cNvPr id="17" name="Text 12"/>
          <p:cNvSpPr/>
          <p:nvPr/>
        </p:nvSpPr>
        <p:spPr>
          <a:xfrm>
            <a:off x="975241" y="5978723"/>
            <a:ext cx="6067782" cy="580549"/>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NIST'in standardize ettiği kuantuma dayanıklı algoritmaları (örneğin Kyber veya Dilithium) seçmek ve pilot projelerle test etmek.</a:t>
            </a:r>
            <a:endParaRPr lang="en-US" sz="1400" dirty="0"/>
          </a:p>
        </p:txBody>
      </p:sp>
      <p:sp>
        <p:nvSpPr>
          <p:cNvPr id="18" name="Shape 13"/>
          <p:cNvSpPr/>
          <p:nvPr/>
        </p:nvSpPr>
        <p:spPr>
          <a:xfrm>
            <a:off x="7678103" y="4769882"/>
            <a:ext cx="6158389" cy="181451"/>
          </a:xfrm>
          <a:prstGeom prst="roundRect">
            <a:avLst>
              <a:gd name="adj" fmla="val 15001"/>
            </a:avLst>
          </a:prstGeom>
          <a:solidFill>
            <a:srgbClr val="3C3C3A"/>
          </a:solidFill>
          <a:ln/>
        </p:spPr>
      </p:sp>
      <p:sp>
        <p:nvSpPr>
          <p:cNvPr id="19" name="Shape 14"/>
          <p:cNvSpPr/>
          <p:nvPr/>
        </p:nvSpPr>
        <p:spPr>
          <a:xfrm>
            <a:off x="7405926" y="4588431"/>
            <a:ext cx="544354" cy="544354"/>
          </a:xfrm>
          <a:prstGeom prst="roundRect">
            <a:avLst>
              <a:gd name="adj" fmla="val 83989"/>
            </a:avLst>
          </a:prstGeom>
          <a:solidFill>
            <a:srgbClr val="3C3C3A"/>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2014" y="4724519"/>
            <a:ext cx="272177" cy="272177"/>
          </a:xfrm>
          <a:prstGeom prst="rect">
            <a:avLst/>
          </a:prstGeom>
        </p:spPr>
      </p:pic>
      <p:sp>
        <p:nvSpPr>
          <p:cNvPr id="21" name="Text 15"/>
          <p:cNvSpPr/>
          <p:nvPr/>
        </p:nvSpPr>
        <p:spPr>
          <a:xfrm>
            <a:off x="7587377" y="5314236"/>
            <a:ext cx="4457819" cy="283488"/>
          </a:xfrm>
          <a:prstGeom prst="rect">
            <a:avLst/>
          </a:prstGeom>
          <a:noFill/>
          <a:ln/>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4. Kuantum Çevikliği (Quantum Agility)</a:t>
            </a:r>
            <a:endParaRPr lang="en-US" sz="1750" dirty="0"/>
          </a:p>
        </p:txBody>
      </p:sp>
      <p:sp>
        <p:nvSpPr>
          <p:cNvPr id="22" name="Text 16"/>
          <p:cNvSpPr/>
          <p:nvPr/>
        </p:nvSpPr>
        <p:spPr>
          <a:xfrm>
            <a:off x="7587377" y="5706547"/>
            <a:ext cx="6067782" cy="870823"/>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Sistem mimarisini, şifreleme algoritmalarının kolayca değiştirilebileceği şekilde tasarlamak. Gelecekteki kriptografik keşiflere hızlı adaptasyon sağlamak.</a:t>
            </a:r>
            <a:endParaRPr lang="en-US" sz="1400" dirty="0"/>
          </a:p>
        </p:txBody>
      </p:sp>
      <p:sp>
        <p:nvSpPr>
          <p:cNvPr id="23" name="Text 17"/>
          <p:cNvSpPr/>
          <p:nvPr/>
        </p:nvSpPr>
        <p:spPr>
          <a:xfrm>
            <a:off x="793790" y="6962894"/>
            <a:ext cx="13042821" cy="232172"/>
          </a:xfrm>
          <a:prstGeom prst="rect">
            <a:avLst/>
          </a:prstGeom>
          <a:noFill/>
          <a:ln/>
        </p:spPr>
        <p:txBody>
          <a:bodyPr wrap="none" lIns="0" tIns="0" rIns="0" bIns="0" rtlCol="0" anchor="t"/>
          <a:lstStyle/>
          <a:p>
            <a:pPr marL="0" indent="0" algn="l">
              <a:lnSpc>
                <a:spcPts val="1800"/>
              </a:lnSpc>
              <a:buNone/>
            </a:pPr>
            <a:r>
              <a:rPr lang="en-US" sz="1100" dirty="0">
                <a:solidFill>
                  <a:srgbClr val="C9C9C0"/>
                </a:solidFill>
                <a:latin typeface="Tomorrow" pitchFamily="34" charset="0"/>
                <a:ea typeface="Tomorrow" pitchFamily="34" charset="-122"/>
                <a:cs typeface="Tomorrow" pitchFamily="34" charset="-120"/>
              </a:rPr>
              <a:t>Geçiş süreci (Migration) uzun yıllar alacaktır ve aciliyet derecesi en yüksek olan "verileri bugün şifrele, gelecekte kırma" (harvest now, decrypt later) senaryolarına öncelik verilmelidir.</a:t>
            </a:r>
            <a:endParaRPr lang="en-US" sz="1100" dirty="0"/>
          </a:p>
        </p:txBody>
      </p:sp>
      <p:sp>
        <p:nvSpPr>
          <p:cNvPr id="25" name="Dikdörtgen 24">
            <a:extLst>
              <a:ext uri="{FF2B5EF4-FFF2-40B4-BE49-F238E27FC236}">
                <a16:creationId xmlns:a16="http://schemas.microsoft.com/office/drawing/2014/main" id="{934297D6-946F-7A8D-127B-1CB6C7E2042B}"/>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19726"/>
            <a:ext cx="7556421" cy="2835354"/>
          </a:xfrm>
          <a:prstGeom prst="rect">
            <a:avLst/>
          </a:prstGeom>
          <a:noFill/>
          <a:ln/>
        </p:spPr>
        <p:txBody>
          <a:bodyPr wrap="square" lIns="0" tIns="0" rIns="0" bIns="0" rtlCol="0" anchor="t"/>
          <a:lstStyle/>
          <a:p>
            <a:pPr marL="0" indent="0" algn="l">
              <a:lnSpc>
                <a:spcPts val="11150"/>
              </a:lnSpc>
              <a:buNone/>
            </a:pPr>
            <a:r>
              <a:rPr lang="en-US" sz="8900" dirty="0">
                <a:solidFill>
                  <a:srgbClr val="EDEDE8"/>
                </a:solidFill>
                <a:latin typeface="Tomorrow Semi Bold" pitchFamily="34" charset="0"/>
                <a:ea typeface="Tomorrow Semi Bold" pitchFamily="34" charset="-122"/>
                <a:cs typeface="Tomorrow Semi Bold" pitchFamily="34" charset="-120"/>
              </a:rPr>
              <a:t>Sonuç ve Özet</a:t>
            </a:r>
            <a:endParaRPr lang="en-US" sz="8900" dirty="0"/>
          </a:p>
        </p:txBody>
      </p:sp>
      <p:sp>
        <p:nvSpPr>
          <p:cNvPr id="4" name="Text 1"/>
          <p:cNvSpPr/>
          <p:nvPr/>
        </p:nvSpPr>
        <p:spPr>
          <a:xfrm>
            <a:off x="6280190" y="479524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Kuantum bilgisayarların, klasik açık anahtarlı kriptografiyi kırma yeteneği kanıtlanmıştır. Bu nedenle, küresel ve ulusal siber güvenlik stratejileri, post-kuantum kriptografiye hızlı ve planlı bir geçişi zorunlu kılmaktadır. Araştırmamızın odağı, bu geçişin en güvenli ve performanslı yollarını belirlemektir.</a:t>
            </a:r>
            <a:endParaRPr lang="en-US" sz="1750" dirty="0"/>
          </a:p>
        </p:txBody>
      </p:sp>
      <p:sp>
        <p:nvSpPr>
          <p:cNvPr id="6" name="Dikdörtgen 5">
            <a:extLst>
              <a:ext uri="{FF2B5EF4-FFF2-40B4-BE49-F238E27FC236}">
                <a16:creationId xmlns:a16="http://schemas.microsoft.com/office/drawing/2014/main" id="{412DF7EE-148E-1521-D3B3-9193E37109BD}"/>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46032"/>
            <a:ext cx="6800969" cy="708779"/>
          </a:xfrm>
          <a:prstGeom prst="rect">
            <a:avLst/>
          </a:prstGeom>
          <a:noFill/>
          <a:ln/>
        </p:spPr>
        <p:txBody>
          <a:bodyPr wrap="none" lIns="0" tIns="0" rIns="0" bIns="0" rtlCol="0" anchor="t"/>
          <a:lstStyle/>
          <a:p>
            <a:pPr marL="0" indent="0" algn="l">
              <a:lnSpc>
                <a:spcPts val="5550"/>
              </a:lnSpc>
              <a:buNone/>
            </a:pPr>
            <a:r>
              <a:rPr lang="en-US" sz="4450" dirty="0" err="1">
                <a:solidFill>
                  <a:srgbClr val="EDEDE8"/>
                </a:solidFill>
                <a:latin typeface="Tomorrow Semi Bold"/>
              </a:rPr>
              <a:t>Kaynaklar</a:t>
            </a:r>
            <a:r>
              <a:rPr lang="en-US" sz="4450" dirty="0">
                <a:solidFill>
                  <a:srgbClr val="EDEDE8"/>
                </a:solidFill>
                <a:latin typeface="Tomorrow Semi Bold"/>
              </a:rPr>
              <a:t>:</a:t>
            </a:r>
            <a:endParaRPr lang="en-US" sz="4450" dirty="0" err="1"/>
          </a:p>
        </p:txBody>
      </p:sp>
      <p:sp>
        <p:nvSpPr>
          <p:cNvPr id="3" name="Text 1"/>
          <p:cNvSpPr/>
          <p:nvPr/>
        </p:nvSpPr>
        <p:spPr>
          <a:xfrm>
            <a:off x="919050" y="1809744"/>
            <a:ext cx="12792301" cy="4258144"/>
          </a:xfrm>
          <a:prstGeom prst="rect">
            <a:avLst/>
          </a:prstGeom>
          <a:noFill/>
          <a:ln/>
        </p:spPr>
        <p:txBody>
          <a:bodyPr wrap="square" lIns="0" tIns="0" rIns="0" bIns="0" rtlCol="0" anchor="t"/>
          <a:lstStyle/>
          <a:p>
            <a:pPr marL="342900" indent="-342900">
              <a:lnSpc>
                <a:spcPts val="2850"/>
              </a:lnSpc>
              <a:buSzPct val="100000"/>
              <a:buChar char="•"/>
            </a:pPr>
            <a:r>
              <a:rPr lang="tr-TR" sz="1000" dirty="0">
                <a:solidFill>
                  <a:schemeClr val="bg2">
                    <a:lumMod val="76000"/>
                  </a:schemeClr>
                </a:solidFill>
              </a:rPr>
              <a:t>[1] </a:t>
            </a:r>
            <a:r>
              <a:rPr lang="tr-TR" sz="1000" dirty="0" err="1">
                <a:solidFill>
                  <a:schemeClr val="bg2">
                    <a:lumMod val="76000"/>
                  </a:schemeClr>
                </a:solidFill>
              </a:rPr>
              <a:t>National</a:t>
            </a:r>
            <a:r>
              <a:rPr lang="tr-TR" sz="1000" dirty="0">
                <a:solidFill>
                  <a:schemeClr val="bg2">
                    <a:lumMod val="76000"/>
                  </a:schemeClr>
                </a:solidFill>
              </a:rPr>
              <a:t> </a:t>
            </a:r>
            <a:r>
              <a:rPr lang="tr-TR" sz="1000" dirty="0" err="1">
                <a:solidFill>
                  <a:schemeClr val="bg2">
                    <a:lumMod val="76000"/>
                  </a:schemeClr>
                </a:solidFill>
              </a:rPr>
              <a:t>Institute</a:t>
            </a:r>
            <a:r>
              <a:rPr lang="tr-TR" sz="1000" dirty="0">
                <a:solidFill>
                  <a:schemeClr val="bg2">
                    <a:lumMod val="76000"/>
                  </a:schemeClr>
                </a:solidFill>
              </a:rPr>
              <a:t> of </a:t>
            </a:r>
            <a:r>
              <a:rPr lang="tr-TR" sz="1000" dirty="0" err="1">
                <a:solidFill>
                  <a:schemeClr val="bg2">
                    <a:lumMod val="76000"/>
                  </a:schemeClr>
                </a:solidFill>
              </a:rPr>
              <a:t>Standards</a:t>
            </a:r>
            <a:r>
              <a:rPr lang="tr-TR" sz="1000" dirty="0">
                <a:solidFill>
                  <a:schemeClr val="bg2">
                    <a:lumMod val="76000"/>
                  </a:schemeClr>
                </a:solidFill>
              </a:rPr>
              <a:t> </a:t>
            </a:r>
            <a:r>
              <a:rPr lang="tr-TR" sz="1000" dirty="0" err="1">
                <a:solidFill>
                  <a:schemeClr val="bg2">
                    <a:lumMod val="76000"/>
                  </a:schemeClr>
                </a:solidFill>
              </a:rPr>
              <a:t>and</a:t>
            </a:r>
            <a:r>
              <a:rPr lang="tr-TR" sz="1000" dirty="0">
                <a:solidFill>
                  <a:schemeClr val="bg2">
                    <a:lumMod val="76000"/>
                  </a:schemeClr>
                </a:solidFill>
              </a:rPr>
              <a:t> </a:t>
            </a:r>
            <a:r>
              <a:rPr lang="tr-TR" sz="1000" dirty="0" err="1">
                <a:solidFill>
                  <a:schemeClr val="bg2">
                    <a:lumMod val="76000"/>
                  </a:schemeClr>
                </a:solidFill>
              </a:rPr>
              <a:t>Technology</a:t>
            </a:r>
            <a:r>
              <a:rPr lang="tr-TR" sz="1000" dirty="0">
                <a:solidFill>
                  <a:schemeClr val="bg2">
                    <a:lumMod val="76000"/>
                  </a:schemeClr>
                </a:solidFill>
              </a:rPr>
              <a:t> (NIST), “Post-Quantum </a:t>
            </a:r>
            <a:r>
              <a:rPr lang="tr-TR" sz="1000" dirty="0" err="1">
                <a:solidFill>
                  <a:schemeClr val="bg2">
                    <a:lumMod val="76000"/>
                  </a:schemeClr>
                </a:solidFill>
              </a:rPr>
              <a:t>Cryptography</a:t>
            </a:r>
            <a:r>
              <a:rPr lang="tr-TR" sz="1000" dirty="0">
                <a:solidFill>
                  <a:schemeClr val="bg2">
                    <a:lumMod val="76000"/>
                  </a:schemeClr>
                </a:solidFill>
              </a:rPr>
              <a:t>: </a:t>
            </a:r>
            <a:r>
              <a:rPr lang="tr-TR" sz="1000" dirty="0" err="1">
                <a:solidFill>
                  <a:schemeClr val="bg2">
                    <a:lumMod val="76000"/>
                  </a:schemeClr>
                </a:solidFill>
              </a:rPr>
              <a:t>Round</a:t>
            </a:r>
            <a:r>
              <a:rPr lang="tr-TR" sz="1000" dirty="0">
                <a:solidFill>
                  <a:schemeClr val="bg2">
                    <a:lumMod val="76000"/>
                  </a:schemeClr>
                </a:solidFill>
              </a:rPr>
              <a:t> 3 </a:t>
            </a:r>
            <a:r>
              <a:rPr lang="tr-TR" sz="1000" dirty="0" err="1">
                <a:solidFill>
                  <a:schemeClr val="bg2">
                    <a:lumMod val="76000"/>
                  </a:schemeClr>
                </a:solidFill>
              </a:rPr>
              <a:t>Candidates</a:t>
            </a:r>
            <a:r>
              <a:rPr lang="tr-TR" sz="1000" dirty="0">
                <a:solidFill>
                  <a:schemeClr val="bg2">
                    <a:lumMod val="76000"/>
                  </a:schemeClr>
                </a:solidFill>
              </a:rPr>
              <a:t>,” NIST.gov, [Çevrimiçi]. </a:t>
            </a:r>
            <a:r>
              <a:rPr lang="tr-TR" sz="1000" dirty="0" err="1">
                <a:solidFill>
                  <a:schemeClr val="bg2">
                    <a:lumMod val="76000"/>
                  </a:schemeClr>
                </a:solidFill>
              </a:rPr>
              <a:t>Available</a:t>
            </a:r>
            <a:r>
              <a:rPr lang="tr-TR" sz="1000" dirty="0">
                <a:solidFill>
                  <a:schemeClr val="bg2">
                    <a:lumMod val="76000"/>
                  </a:schemeClr>
                </a:solidFill>
              </a:rPr>
              <a:t>: https://csrc.nist.gov/projects/post-quantum-cryptography. [Erişim: 2025].</a:t>
            </a:r>
            <a:endParaRPr lang="en-US" sz="1000" dirty="0">
              <a:solidFill>
                <a:schemeClr val="bg2">
                  <a:lumMod val="76000"/>
                </a:schemeClr>
              </a:solidFill>
              <a:latin typeface="Tomorrow"/>
            </a:endParaRPr>
          </a:p>
          <a:p>
            <a:pPr marL="342900" indent="-342900">
              <a:lnSpc>
                <a:spcPts val="2850"/>
              </a:lnSpc>
              <a:buSzPct val="100000"/>
              <a:buChar char="•"/>
            </a:pPr>
            <a:r>
              <a:rPr lang="tr-TR" sz="1000" dirty="0">
                <a:solidFill>
                  <a:schemeClr val="bg2">
                    <a:lumMod val="76000"/>
                  </a:schemeClr>
                </a:solidFill>
              </a:rPr>
              <a:t> [2] "Kuantum Bilgisayarlar Siber Güvenliği Neden Tehdit Ediyor, Nasıl Korunabiliriz?," TÜBİTAK Bilim Genç. [Çevrimiçi]. </a:t>
            </a:r>
            <a:r>
              <a:rPr lang="tr-TR" sz="1000" dirty="0" err="1">
                <a:solidFill>
                  <a:schemeClr val="bg2">
                    <a:lumMod val="76000"/>
                  </a:schemeClr>
                </a:solidFill>
              </a:rPr>
              <a:t>Available</a:t>
            </a:r>
            <a:r>
              <a:rPr lang="tr-TR" sz="1000" dirty="0">
                <a:solidFill>
                  <a:schemeClr val="bg2">
                    <a:lumMod val="76000"/>
                  </a:schemeClr>
                </a:solidFill>
              </a:rPr>
              <a:t>: https://bilimgenc.tubitak.gov.tr/makale/kuantum-bilgisayarlar-siber-guvenligi-neden-tehdit-ediyor-nasil-korunabiliriz. [Erişim: 2025].</a:t>
            </a:r>
            <a:endParaRPr lang="en-US" sz="1000" dirty="0">
              <a:solidFill>
                <a:schemeClr val="bg2">
                  <a:lumMod val="76000"/>
                </a:schemeClr>
              </a:solidFill>
              <a:latin typeface="Tomorrow"/>
            </a:endParaRPr>
          </a:p>
          <a:p>
            <a:pPr marL="342900" indent="-342900">
              <a:lnSpc>
                <a:spcPts val="2850"/>
              </a:lnSpc>
              <a:buSzPct val="100000"/>
              <a:buChar char="•"/>
            </a:pPr>
            <a:r>
              <a:rPr lang="tr-TR" sz="1000" dirty="0">
                <a:solidFill>
                  <a:schemeClr val="bg2">
                    <a:lumMod val="76000"/>
                  </a:schemeClr>
                </a:solidFill>
              </a:rPr>
              <a:t> [3] "</a:t>
            </a:r>
            <a:r>
              <a:rPr lang="tr-TR" sz="1000" dirty="0" err="1">
                <a:solidFill>
                  <a:schemeClr val="bg2">
                    <a:lumMod val="76000"/>
                  </a:schemeClr>
                </a:solidFill>
              </a:rPr>
              <a:t>What</a:t>
            </a:r>
            <a:r>
              <a:rPr lang="tr-TR" sz="1000" dirty="0">
                <a:solidFill>
                  <a:schemeClr val="bg2">
                    <a:lumMod val="76000"/>
                  </a:schemeClr>
                </a:solidFill>
              </a:rPr>
              <a:t> is Post-Quantum </a:t>
            </a:r>
            <a:r>
              <a:rPr lang="tr-TR" sz="1000" dirty="0" err="1">
                <a:solidFill>
                  <a:schemeClr val="bg2">
                    <a:lumMod val="76000"/>
                  </a:schemeClr>
                </a:solidFill>
              </a:rPr>
              <a:t>Cryptography</a:t>
            </a:r>
            <a:r>
              <a:rPr lang="tr-TR" sz="1000" dirty="0">
                <a:solidFill>
                  <a:schemeClr val="bg2">
                    <a:lumMod val="76000"/>
                  </a:schemeClr>
                </a:solidFill>
              </a:rPr>
              <a:t> (PQC)?," </a:t>
            </a:r>
            <a:r>
              <a:rPr lang="tr-TR" sz="1000" dirty="0" err="1">
                <a:solidFill>
                  <a:schemeClr val="bg2">
                    <a:lumMod val="76000"/>
                  </a:schemeClr>
                </a:solidFill>
              </a:rPr>
              <a:t>Palo</a:t>
            </a:r>
            <a:r>
              <a:rPr lang="tr-TR" sz="1000" dirty="0">
                <a:solidFill>
                  <a:schemeClr val="bg2">
                    <a:lumMod val="76000"/>
                  </a:schemeClr>
                </a:solidFill>
              </a:rPr>
              <a:t> Alto Networks. [Çevrimiçi]. </a:t>
            </a:r>
            <a:r>
              <a:rPr lang="tr-TR" sz="1000" dirty="0" err="1">
                <a:solidFill>
                  <a:schemeClr val="bg2">
                    <a:lumMod val="76000"/>
                  </a:schemeClr>
                </a:solidFill>
              </a:rPr>
              <a:t>Available</a:t>
            </a:r>
            <a:r>
              <a:rPr lang="tr-TR" sz="1000" dirty="0">
                <a:solidFill>
                  <a:schemeClr val="bg2">
                    <a:lumMod val="76000"/>
                  </a:schemeClr>
                </a:solidFill>
              </a:rPr>
              <a:t>: https://www.paloaltonetworks.com/cyberpedia/what-is-post-quantum-cryptography-pqc. [Erişim: 2025].</a:t>
            </a:r>
            <a:endParaRPr lang="en-US" sz="1000" dirty="0">
              <a:solidFill>
                <a:schemeClr val="bg2">
                  <a:lumMod val="76000"/>
                </a:schemeClr>
              </a:solidFill>
              <a:latin typeface="Tomorrow"/>
            </a:endParaRPr>
          </a:p>
          <a:p>
            <a:pPr marL="342900" indent="-342900">
              <a:lnSpc>
                <a:spcPts val="2850"/>
              </a:lnSpc>
              <a:buSzPct val="100000"/>
              <a:buChar char="•"/>
            </a:pPr>
            <a:r>
              <a:rPr lang="tr-TR" sz="1000" dirty="0">
                <a:solidFill>
                  <a:schemeClr val="bg2">
                    <a:lumMod val="76000"/>
                  </a:schemeClr>
                </a:solidFill>
              </a:rPr>
              <a:t> [4] "</a:t>
            </a:r>
            <a:r>
              <a:rPr lang="tr-TR" sz="1000" dirty="0" err="1">
                <a:solidFill>
                  <a:schemeClr val="bg2">
                    <a:lumMod val="76000"/>
                  </a:schemeClr>
                </a:solidFill>
              </a:rPr>
              <a:t>Understanding</a:t>
            </a:r>
            <a:r>
              <a:rPr lang="tr-TR" sz="1000" dirty="0">
                <a:solidFill>
                  <a:schemeClr val="bg2">
                    <a:lumMod val="76000"/>
                  </a:schemeClr>
                </a:solidFill>
              </a:rPr>
              <a:t> Quantum </a:t>
            </a:r>
            <a:r>
              <a:rPr lang="tr-TR" sz="1000" dirty="0" err="1">
                <a:solidFill>
                  <a:schemeClr val="bg2">
                    <a:lumMod val="76000"/>
                  </a:schemeClr>
                </a:solidFill>
              </a:rPr>
              <a:t>Threats</a:t>
            </a:r>
            <a:r>
              <a:rPr lang="tr-TR" sz="1000" dirty="0">
                <a:solidFill>
                  <a:schemeClr val="bg2">
                    <a:lumMod val="76000"/>
                  </a:schemeClr>
                </a:solidFill>
              </a:rPr>
              <a:t> | How </a:t>
            </a:r>
            <a:r>
              <a:rPr lang="tr-TR" sz="1000" dirty="0" err="1">
                <a:solidFill>
                  <a:schemeClr val="bg2">
                    <a:lumMod val="76000"/>
                  </a:schemeClr>
                </a:solidFill>
              </a:rPr>
              <a:t>to</a:t>
            </a:r>
            <a:r>
              <a:rPr lang="tr-TR" sz="1000" dirty="0">
                <a:solidFill>
                  <a:schemeClr val="bg2">
                    <a:lumMod val="76000"/>
                  </a:schemeClr>
                </a:solidFill>
              </a:rPr>
              <a:t> </a:t>
            </a:r>
            <a:r>
              <a:rPr lang="tr-TR" sz="1000" dirty="0" err="1">
                <a:solidFill>
                  <a:schemeClr val="bg2">
                    <a:lumMod val="76000"/>
                  </a:schemeClr>
                </a:solidFill>
              </a:rPr>
              <a:t>Secure</a:t>
            </a:r>
            <a:r>
              <a:rPr lang="tr-TR" sz="1000" dirty="0">
                <a:solidFill>
                  <a:schemeClr val="bg2">
                    <a:lumMod val="76000"/>
                  </a:schemeClr>
                </a:solidFill>
              </a:rPr>
              <a:t> Data </a:t>
            </a:r>
            <a:r>
              <a:rPr lang="tr-TR" sz="1000" dirty="0" err="1">
                <a:solidFill>
                  <a:schemeClr val="bg2">
                    <a:lumMod val="76000"/>
                  </a:schemeClr>
                </a:solidFill>
              </a:rPr>
              <a:t>with</a:t>
            </a:r>
            <a:r>
              <a:rPr lang="tr-TR" sz="1000" dirty="0">
                <a:solidFill>
                  <a:schemeClr val="bg2">
                    <a:lumMod val="76000"/>
                  </a:schemeClr>
                </a:solidFill>
              </a:rPr>
              <a:t> PQC," </a:t>
            </a:r>
            <a:r>
              <a:rPr lang="tr-TR" sz="1000" dirty="0" err="1">
                <a:solidFill>
                  <a:schemeClr val="bg2">
                    <a:lumMod val="76000"/>
                  </a:schemeClr>
                </a:solidFill>
              </a:rPr>
              <a:t>AppViewX</a:t>
            </a:r>
            <a:r>
              <a:rPr lang="tr-TR" sz="1000" dirty="0">
                <a:solidFill>
                  <a:schemeClr val="bg2">
                    <a:lumMod val="76000"/>
                  </a:schemeClr>
                </a:solidFill>
              </a:rPr>
              <a:t>. [Çevrimiçi]. </a:t>
            </a:r>
            <a:r>
              <a:rPr lang="tr-TR" sz="1000" dirty="0" err="1">
                <a:solidFill>
                  <a:schemeClr val="bg2">
                    <a:lumMod val="76000"/>
                  </a:schemeClr>
                </a:solidFill>
              </a:rPr>
              <a:t>Available</a:t>
            </a:r>
            <a:r>
              <a:rPr lang="tr-TR" sz="1000" dirty="0">
                <a:solidFill>
                  <a:schemeClr val="bg2">
                    <a:lumMod val="76000"/>
                  </a:schemeClr>
                </a:solidFill>
              </a:rPr>
              <a:t>: https://appviewx.com/blogs/understanding-quantum-threats-and-how-to-secure-data-with-post-quantum-cryptography/. [Erişim: 2025].</a:t>
            </a:r>
            <a:endParaRPr lang="en-US" sz="1000" dirty="0">
              <a:solidFill>
                <a:schemeClr val="bg2">
                  <a:lumMod val="76000"/>
                </a:schemeClr>
              </a:solidFill>
              <a:latin typeface="Tomorrow"/>
            </a:endParaRPr>
          </a:p>
          <a:p>
            <a:pPr marL="342900" indent="-342900">
              <a:lnSpc>
                <a:spcPts val="2850"/>
              </a:lnSpc>
              <a:buSzPct val="100000"/>
              <a:buChar char="•"/>
            </a:pPr>
            <a:r>
              <a:rPr lang="tr-TR" sz="1000" dirty="0">
                <a:solidFill>
                  <a:schemeClr val="bg2">
                    <a:lumMod val="76000"/>
                  </a:schemeClr>
                </a:solidFill>
              </a:rPr>
              <a:t> [5] "A </a:t>
            </a:r>
            <a:r>
              <a:rPr lang="tr-TR" sz="1000" err="1">
                <a:solidFill>
                  <a:schemeClr val="bg2">
                    <a:lumMod val="76000"/>
                  </a:schemeClr>
                </a:solidFill>
              </a:rPr>
              <a:t>Comprehensive</a:t>
            </a:r>
            <a:r>
              <a:rPr lang="tr-TR" sz="1000" dirty="0">
                <a:solidFill>
                  <a:schemeClr val="bg2">
                    <a:lumMod val="76000"/>
                  </a:schemeClr>
                </a:solidFill>
              </a:rPr>
              <a:t> Guide </a:t>
            </a:r>
            <a:r>
              <a:rPr lang="tr-TR" sz="1000" err="1">
                <a:solidFill>
                  <a:schemeClr val="bg2">
                    <a:lumMod val="76000"/>
                  </a:schemeClr>
                </a:solidFill>
              </a:rPr>
              <a:t>to</a:t>
            </a:r>
            <a:r>
              <a:rPr lang="tr-TR" sz="1000" dirty="0">
                <a:solidFill>
                  <a:schemeClr val="bg2">
                    <a:lumMod val="76000"/>
                  </a:schemeClr>
                </a:solidFill>
              </a:rPr>
              <a:t> Quantum-</a:t>
            </a:r>
            <a:r>
              <a:rPr lang="tr-TR" sz="1000" err="1">
                <a:solidFill>
                  <a:schemeClr val="bg2">
                    <a:lumMod val="76000"/>
                  </a:schemeClr>
                </a:solidFill>
              </a:rPr>
              <a:t>Resistant</a:t>
            </a:r>
            <a:r>
              <a:rPr lang="tr-TR" sz="1000" dirty="0">
                <a:solidFill>
                  <a:schemeClr val="bg2">
                    <a:lumMod val="76000"/>
                  </a:schemeClr>
                </a:solidFill>
              </a:rPr>
              <a:t> </a:t>
            </a:r>
            <a:r>
              <a:rPr lang="tr-TR" sz="1000" err="1">
                <a:solidFill>
                  <a:schemeClr val="bg2">
                    <a:lumMod val="76000"/>
                  </a:schemeClr>
                </a:solidFill>
              </a:rPr>
              <a:t>Cryptography</a:t>
            </a:r>
            <a:r>
              <a:rPr lang="tr-TR" sz="1000" dirty="0">
                <a:solidFill>
                  <a:schemeClr val="bg2">
                    <a:lumMod val="76000"/>
                  </a:schemeClr>
                </a:solidFill>
              </a:rPr>
              <a:t> </a:t>
            </a:r>
            <a:r>
              <a:rPr lang="tr-TR" sz="1000" err="1">
                <a:solidFill>
                  <a:schemeClr val="bg2">
                    <a:lumMod val="76000"/>
                  </a:schemeClr>
                </a:solidFill>
              </a:rPr>
              <a:t>and</a:t>
            </a:r>
            <a:r>
              <a:rPr lang="tr-TR" sz="1000" dirty="0">
                <a:solidFill>
                  <a:schemeClr val="bg2">
                    <a:lumMod val="76000"/>
                  </a:schemeClr>
                </a:solidFill>
              </a:rPr>
              <a:t> </a:t>
            </a:r>
            <a:r>
              <a:rPr lang="tr-TR" sz="1000" err="1">
                <a:solidFill>
                  <a:schemeClr val="bg2">
                    <a:lumMod val="76000"/>
                  </a:schemeClr>
                </a:solidFill>
              </a:rPr>
              <a:t>Encryption</a:t>
            </a:r>
            <a:r>
              <a:rPr lang="tr-TR" sz="1000" dirty="0">
                <a:solidFill>
                  <a:schemeClr val="bg2">
                    <a:lumMod val="76000"/>
                  </a:schemeClr>
                </a:solidFill>
              </a:rPr>
              <a:t>," </a:t>
            </a:r>
            <a:r>
              <a:rPr lang="tr-TR" sz="1000" err="1">
                <a:solidFill>
                  <a:schemeClr val="bg2">
                    <a:lumMod val="76000"/>
                  </a:schemeClr>
                </a:solidFill>
              </a:rPr>
              <a:t>Entrust</a:t>
            </a:r>
            <a:r>
              <a:rPr lang="tr-TR" sz="1000" dirty="0">
                <a:solidFill>
                  <a:schemeClr val="bg2">
                    <a:lumMod val="76000"/>
                  </a:schemeClr>
                </a:solidFill>
              </a:rPr>
              <a:t>. [Çevrimiçi]. </a:t>
            </a:r>
            <a:r>
              <a:rPr lang="tr-TR" sz="1000" err="1">
                <a:solidFill>
                  <a:schemeClr val="bg2">
                    <a:lumMod val="76000"/>
                  </a:schemeClr>
                </a:solidFill>
              </a:rPr>
              <a:t>Available</a:t>
            </a:r>
            <a:r>
              <a:rPr lang="tr-TR" sz="1000" dirty="0">
                <a:solidFill>
                  <a:schemeClr val="bg2">
                    <a:lumMod val="76000"/>
                  </a:schemeClr>
                </a:solidFill>
              </a:rPr>
              <a:t>: https://www.entrust.com/resources/learn/post-quantum-cryptography-and-encryption. [Erişim: 2025]. </a:t>
            </a:r>
            <a:endParaRPr lang="en-US" sz="1000">
              <a:solidFill>
                <a:schemeClr val="bg2">
                  <a:lumMod val="76000"/>
                </a:schemeClr>
              </a:solidFill>
              <a:latin typeface="Tomorrow"/>
            </a:endParaRPr>
          </a:p>
          <a:p>
            <a:pPr marL="342900" indent="-342900">
              <a:lnSpc>
                <a:spcPts val="2850"/>
              </a:lnSpc>
              <a:buSzPct val="100000"/>
              <a:buChar char="•"/>
            </a:pPr>
            <a:r>
              <a:rPr lang="tr-TR" sz="1000" dirty="0">
                <a:solidFill>
                  <a:schemeClr val="bg2">
                    <a:lumMod val="76000"/>
                  </a:schemeClr>
                </a:solidFill>
              </a:rPr>
              <a:t>[6] P. W. </a:t>
            </a:r>
            <a:r>
              <a:rPr lang="tr-TR" sz="1000" dirty="0" err="1">
                <a:solidFill>
                  <a:schemeClr val="bg2">
                    <a:lumMod val="76000"/>
                  </a:schemeClr>
                </a:solidFill>
              </a:rPr>
              <a:t>Shor</a:t>
            </a:r>
            <a:r>
              <a:rPr lang="tr-TR" sz="1000" dirty="0">
                <a:solidFill>
                  <a:schemeClr val="bg2">
                    <a:lumMod val="76000"/>
                  </a:schemeClr>
                </a:solidFill>
              </a:rPr>
              <a:t>, “</a:t>
            </a:r>
            <a:r>
              <a:rPr lang="tr-TR" sz="1000" dirty="0" err="1">
                <a:solidFill>
                  <a:schemeClr val="bg2">
                    <a:lumMod val="76000"/>
                  </a:schemeClr>
                </a:solidFill>
              </a:rPr>
              <a:t>Algorithms</a:t>
            </a:r>
            <a:r>
              <a:rPr lang="tr-TR" sz="1000" dirty="0">
                <a:solidFill>
                  <a:schemeClr val="bg2">
                    <a:lumMod val="76000"/>
                  </a:schemeClr>
                </a:solidFill>
              </a:rPr>
              <a:t> </a:t>
            </a:r>
            <a:r>
              <a:rPr lang="tr-TR" sz="1000" dirty="0" err="1">
                <a:solidFill>
                  <a:schemeClr val="bg2">
                    <a:lumMod val="76000"/>
                  </a:schemeClr>
                </a:solidFill>
              </a:rPr>
              <a:t>for</a:t>
            </a:r>
            <a:r>
              <a:rPr lang="tr-TR" sz="1000" dirty="0">
                <a:solidFill>
                  <a:schemeClr val="bg2">
                    <a:lumMod val="76000"/>
                  </a:schemeClr>
                </a:solidFill>
              </a:rPr>
              <a:t> </a:t>
            </a:r>
            <a:r>
              <a:rPr lang="tr-TR" sz="1000" dirty="0" err="1">
                <a:solidFill>
                  <a:schemeClr val="bg2">
                    <a:lumMod val="76000"/>
                  </a:schemeClr>
                </a:solidFill>
              </a:rPr>
              <a:t>quantum</a:t>
            </a:r>
            <a:r>
              <a:rPr lang="tr-TR" sz="1000" dirty="0">
                <a:solidFill>
                  <a:schemeClr val="bg2">
                    <a:lumMod val="76000"/>
                  </a:schemeClr>
                </a:solidFill>
              </a:rPr>
              <a:t> </a:t>
            </a:r>
            <a:r>
              <a:rPr lang="tr-TR" sz="1000" dirty="0" err="1">
                <a:solidFill>
                  <a:schemeClr val="bg2">
                    <a:lumMod val="76000"/>
                  </a:schemeClr>
                </a:solidFill>
              </a:rPr>
              <a:t>computation</a:t>
            </a:r>
            <a:r>
              <a:rPr lang="tr-TR" sz="1000" dirty="0">
                <a:solidFill>
                  <a:schemeClr val="bg2">
                    <a:lumMod val="76000"/>
                  </a:schemeClr>
                </a:solidFill>
              </a:rPr>
              <a:t>: </a:t>
            </a:r>
            <a:r>
              <a:rPr lang="tr-TR" sz="1000" dirty="0" err="1">
                <a:solidFill>
                  <a:schemeClr val="bg2">
                    <a:lumMod val="76000"/>
                  </a:schemeClr>
                </a:solidFill>
              </a:rPr>
              <a:t>Discrete</a:t>
            </a:r>
            <a:r>
              <a:rPr lang="tr-TR" sz="1000" dirty="0">
                <a:solidFill>
                  <a:schemeClr val="bg2">
                    <a:lumMod val="76000"/>
                  </a:schemeClr>
                </a:solidFill>
              </a:rPr>
              <a:t> </a:t>
            </a:r>
            <a:r>
              <a:rPr lang="tr-TR" sz="1000" dirty="0" err="1">
                <a:solidFill>
                  <a:schemeClr val="bg2">
                    <a:lumMod val="76000"/>
                  </a:schemeClr>
                </a:solidFill>
              </a:rPr>
              <a:t>logarithms</a:t>
            </a:r>
            <a:r>
              <a:rPr lang="tr-TR" sz="1000" dirty="0">
                <a:solidFill>
                  <a:schemeClr val="bg2">
                    <a:lumMod val="76000"/>
                  </a:schemeClr>
                </a:solidFill>
              </a:rPr>
              <a:t> </a:t>
            </a:r>
            <a:r>
              <a:rPr lang="tr-TR" sz="1000" dirty="0" err="1">
                <a:solidFill>
                  <a:schemeClr val="bg2">
                    <a:lumMod val="76000"/>
                  </a:schemeClr>
                </a:solidFill>
              </a:rPr>
              <a:t>and</a:t>
            </a:r>
            <a:r>
              <a:rPr lang="tr-TR" sz="1000" dirty="0">
                <a:solidFill>
                  <a:schemeClr val="bg2">
                    <a:lumMod val="76000"/>
                  </a:schemeClr>
                </a:solidFill>
              </a:rPr>
              <a:t> </a:t>
            </a:r>
            <a:r>
              <a:rPr lang="tr-TR" sz="1000" dirty="0" err="1">
                <a:solidFill>
                  <a:schemeClr val="bg2">
                    <a:lumMod val="76000"/>
                  </a:schemeClr>
                </a:solidFill>
              </a:rPr>
              <a:t>factoring</a:t>
            </a:r>
            <a:r>
              <a:rPr lang="tr-TR" sz="1000" dirty="0">
                <a:solidFill>
                  <a:schemeClr val="bg2">
                    <a:lumMod val="76000"/>
                  </a:schemeClr>
                </a:solidFill>
              </a:rPr>
              <a:t>,” </a:t>
            </a:r>
            <a:r>
              <a:rPr lang="tr-TR" sz="1000" dirty="0" err="1">
                <a:solidFill>
                  <a:schemeClr val="bg2">
                    <a:lumMod val="76000"/>
                  </a:schemeClr>
                </a:solidFill>
              </a:rPr>
              <a:t>Proceedings</a:t>
            </a:r>
            <a:r>
              <a:rPr lang="tr-TR" sz="1000" dirty="0">
                <a:solidFill>
                  <a:schemeClr val="bg2">
                    <a:lumMod val="76000"/>
                  </a:schemeClr>
                </a:solidFill>
              </a:rPr>
              <a:t> 35th </a:t>
            </a:r>
            <a:r>
              <a:rPr lang="tr-TR" sz="1000" dirty="0" err="1">
                <a:solidFill>
                  <a:schemeClr val="bg2">
                    <a:lumMod val="76000"/>
                  </a:schemeClr>
                </a:solidFill>
              </a:rPr>
              <a:t>Annual</a:t>
            </a:r>
            <a:r>
              <a:rPr lang="tr-TR" sz="1000" dirty="0">
                <a:solidFill>
                  <a:schemeClr val="bg2">
                    <a:lumMod val="76000"/>
                  </a:schemeClr>
                </a:solidFill>
              </a:rPr>
              <a:t> </a:t>
            </a:r>
            <a:r>
              <a:rPr lang="tr-TR" sz="1000" dirty="0" err="1">
                <a:solidFill>
                  <a:schemeClr val="bg2">
                    <a:lumMod val="76000"/>
                  </a:schemeClr>
                </a:solidFill>
              </a:rPr>
              <a:t>Symposium</a:t>
            </a:r>
            <a:r>
              <a:rPr lang="tr-TR" sz="1000" dirty="0">
                <a:solidFill>
                  <a:schemeClr val="bg2">
                    <a:lumMod val="76000"/>
                  </a:schemeClr>
                </a:solidFill>
              </a:rPr>
              <a:t> on </a:t>
            </a:r>
            <a:r>
              <a:rPr lang="tr-TR" sz="1000" dirty="0" err="1">
                <a:solidFill>
                  <a:schemeClr val="bg2">
                    <a:lumMod val="76000"/>
                  </a:schemeClr>
                </a:solidFill>
              </a:rPr>
              <a:t>Foundations</a:t>
            </a:r>
            <a:r>
              <a:rPr lang="tr-TR" sz="1000" dirty="0">
                <a:solidFill>
                  <a:schemeClr val="bg2">
                    <a:lumMod val="76000"/>
                  </a:schemeClr>
                </a:solidFill>
              </a:rPr>
              <a:t> of </a:t>
            </a:r>
            <a:r>
              <a:rPr lang="tr-TR" sz="1000" dirty="0" err="1">
                <a:solidFill>
                  <a:schemeClr val="bg2">
                    <a:lumMod val="76000"/>
                  </a:schemeClr>
                </a:solidFill>
              </a:rPr>
              <a:t>Computer</a:t>
            </a:r>
            <a:r>
              <a:rPr lang="tr-TR" sz="1000" dirty="0">
                <a:solidFill>
                  <a:schemeClr val="bg2">
                    <a:lumMod val="76000"/>
                  </a:schemeClr>
                </a:solidFill>
              </a:rPr>
              <a:t> </a:t>
            </a:r>
            <a:r>
              <a:rPr lang="tr-TR" sz="1000" dirty="0" err="1">
                <a:solidFill>
                  <a:schemeClr val="bg2">
                    <a:lumMod val="76000"/>
                  </a:schemeClr>
                </a:solidFill>
              </a:rPr>
              <a:t>Science</a:t>
            </a:r>
            <a:r>
              <a:rPr lang="tr-TR" sz="1000" dirty="0">
                <a:solidFill>
                  <a:schemeClr val="bg2">
                    <a:lumMod val="76000"/>
                  </a:schemeClr>
                </a:solidFill>
              </a:rPr>
              <a:t>, 1994.</a:t>
            </a:r>
            <a:endParaRPr lang="en-US" sz="1000" dirty="0">
              <a:solidFill>
                <a:schemeClr val="bg2">
                  <a:lumMod val="76000"/>
                </a:schemeClr>
              </a:solidFill>
              <a:latin typeface="Tomorrow"/>
            </a:endParaRPr>
          </a:p>
          <a:p>
            <a:pPr marL="342900" indent="-342900">
              <a:lnSpc>
                <a:spcPts val="2850"/>
              </a:lnSpc>
              <a:buSzPct val="100000"/>
              <a:buChar char="•"/>
            </a:pPr>
            <a:r>
              <a:rPr lang="tr-TR" sz="1000" dirty="0">
                <a:solidFill>
                  <a:schemeClr val="bg2">
                    <a:lumMod val="76000"/>
                  </a:schemeClr>
                </a:solidFill>
              </a:rPr>
              <a:t>​ [7] M. </a:t>
            </a:r>
            <a:r>
              <a:rPr lang="tr-TR" sz="1000" dirty="0" err="1">
                <a:solidFill>
                  <a:schemeClr val="bg2">
                    <a:lumMod val="76000"/>
                  </a:schemeClr>
                </a:solidFill>
              </a:rPr>
              <a:t>Mosca</a:t>
            </a:r>
            <a:r>
              <a:rPr lang="tr-TR" sz="1000" dirty="0">
                <a:solidFill>
                  <a:schemeClr val="bg2">
                    <a:lumMod val="76000"/>
                  </a:schemeClr>
                </a:solidFill>
              </a:rPr>
              <a:t>, “</a:t>
            </a:r>
            <a:r>
              <a:rPr lang="tr-TR" sz="1000" dirty="0" err="1">
                <a:solidFill>
                  <a:schemeClr val="bg2">
                    <a:lumMod val="76000"/>
                  </a:schemeClr>
                </a:solidFill>
              </a:rPr>
              <a:t>Cybersecurity</a:t>
            </a:r>
            <a:r>
              <a:rPr lang="tr-TR" sz="1000" dirty="0">
                <a:solidFill>
                  <a:schemeClr val="bg2">
                    <a:lumMod val="76000"/>
                  </a:schemeClr>
                </a:solidFill>
              </a:rPr>
              <a:t> in an </a:t>
            </a:r>
            <a:r>
              <a:rPr lang="tr-TR" sz="1000" dirty="0" err="1">
                <a:solidFill>
                  <a:schemeClr val="bg2">
                    <a:lumMod val="76000"/>
                  </a:schemeClr>
                </a:solidFill>
              </a:rPr>
              <a:t>era</a:t>
            </a:r>
            <a:r>
              <a:rPr lang="tr-TR" sz="1000" dirty="0">
                <a:solidFill>
                  <a:schemeClr val="bg2">
                    <a:lumMod val="76000"/>
                  </a:schemeClr>
                </a:solidFill>
              </a:rPr>
              <a:t> </a:t>
            </a:r>
            <a:r>
              <a:rPr lang="tr-TR" sz="1000" dirty="0" err="1">
                <a:solidFill>
                  <a:schemeClr val="bg2">
                    <a:lumMod val="76000"/>
                  </a:schemeClr>
                </a:solidFill>
              </a:rPr>
              <a:t>with</a:t>
            </a:r>
            <a:r>
              <a:rPr lang="tr-TR" sz="1000" dirty="0">
                <a:solidFill>
                  <a:schemeClr val="bg2">
                    <a:lumMod val="76000"/>
                  </a:schemeClr>
                </a:solidFill>
              </a:rPr>
              <a:t> </a:t>
            </a:r>
            <a:r>
              <a:rPr lang="tr-TR" sz="1000" dirty="0" err="1">
                <a:solidFill>
                  <a:schemeClr val="bg2">
                    <a:lumMod val="76000"/>
                  </a:schemeClr>
                </a:solidFill>
              </a:rPr>
              <a:t>quantum</a:t>
            </a:r>
            <a:r>
              <a:rPr lang="tr-TR" sz="1000" dirty="0">
                <a:solidFill>
                  <a:schemeClr val="bg2">
                    <a:lumMod val="76000"/>
                  </a:schemeClr>
                </a:solidFill>
              </a:rPr>
              <a:t> </a:t>
            </a:r>
            <a:r>
              <a:rPr lang="tr-TR" sz="1000" dirty="0" err="1">
                <a:solidFill>
                  <a:schemeClr val="bg2">
                    <a:lumMod val="76000"/>
                  </a:schemeClr>
                </a:solidFill>
              </a:rPr>
              <a:t>computers</a:t>
            </a:r>
            <a:r>
              <a:rPr lang="tr-TR" sz="1000" dirty="0">
                <a:solidFill>
                  <a:schemeClr val="bg2">
                    <a:lumMod val="76000"/>
                  </a:schemeClr>
                </a:solidFill>
              </a:rPr>
              <a:t>: Will </a:t>
            </a:r>
            <a:r>
              <a:rPr lang="tr-TR" sz="1000" dirty="0" err="1">
                <a:solidFill>
                  <a:schemeClr val="bg2">
                    <a:lumMod val="76000"/>
                  </a:schemeClr>
                </a:solidFill>
              </a:rPr>
              <a:t>we</a:t>
            </a:r>
            <a:r>
              <a:rPr lang="tr-TR" sz="1000" dirty="0">
                <a:solidFill>
                  <a:schemeClr val="bg2">
                    <a:lumMod val="76000"/>
                  </a:schemeClr>
                </a:solidFill>
              </a:rPr>
              <a:t> be </a:t>
            </a:r>
            <a:r>
              <a:rPr lang="tr-TR" sz="1000" dirty="0" err="1">
                <a:solidFill>
                  <a:schemeClr val="bg2">
                    <a:lumMod val="76000"/>
                  </a:schemeClr>
                </a:solidFill>
              </a:rPr>
              <a:t>ready</a:t>
            </a:r>
            <a:r>
              <a:rPr lang="tr-TR" sz="1000" dirty="0">
                <a:solidFill>
                  <a:schemeClr val="bg2">
                    <a:lumMod val="76000"/>
                  </a:schemeClr>
                </a:solidFill>
              </a:rPr>
              <a:t>?,” IEEE Security &amp; </a:t>
            </a:r>
            <a:r>
              <a:rPr lang="tr-TR" sz="1000" dirty="0" err="1">
                <a:solidFill>
                  <a:schemeClr val="bg2">
                    <a:lumMod val="76000"/>
                  </a:schemeClr>
                </a:solidFill>
              </a:rPr>
              <a:t>Privacy</a:t>
            </a:r>
            <a:r>
              <a:rPr lang="tr-TR" sz="1000" dirty="0">
                <a:solidFill>
                  <a:schemeClr val="bg2">
                    <a:lumMod val="76000"/>
                  </a:schemeClr>
                </a:solidFill>
              </a:rPr>
              <a:t>, 2018.​</a:t>
            </a:r>
            <a:endParaRPr lang="en-US" sz="1000" dirty="0">
              <a:solidFill>
                <a:schemeClr val="bg2">
                  <a:lumMod val="76000"/>
                </a:schemeClr>
              </a:solidFill>
              <a:latin typeface="Tomorrow"/>
            </a:endParaRPr>
          </a:p>
          <a:p>
            <a:pPr marL="342900" indent="-342900">
              <a:lnSpc>
                <a:spcPts val="2850"/>
              </a:lnSpc>
              <a:buSzPct val="100000"/>
              <a:buChar char="•"/>
            </a:pPr>
            <a:r>
              <a:rPr lang="tr-TR" sz="1000" dirty="0">
                <a:solidFill>
                  <a:schemeClr val="bg2">
                    <a:lumMod val="76000"/>
                  </a:schemeClr>
                </a:solidFill>
              </a:rPr>
              <a:t> [8] L. Chen et al., “Post-Quantum </a:t>
            </a:r>
            <a:r>
              <a:rPr lang="tr-TR" sz="1000" err="1">
                <a:solidFill>
                  <a:schemeClr val="bg2">
                    <a:lumMod val="76000"/>
                  </a:schemeClr>
                </a:solidFill>
              </a:rPr>
              <a:t>Cryptography</a:t>
            </a:r>
            <a:r>
              <a:rPr lang="tr-TR" sz="1000" dirty="0">
                <a:solidFill>
                  <a:schemeClr val="bg2">
                    <a:lumMod val="76000"/>
                  </a:schemeClr>
                </a:solidFill>
              </a:rPr>
              <a:t>: </a:t>
            </a:r>
            <a:r>
              <a:rPr lang="tr-TR" sz="1000" err="1">
                <a:solidFill>
                  <a:schemeClr val="bg2">
                    <a:lumMod val="76000"/>
                  </a:schemeClr>
                </a:solidFill>
              </a:rPr>
              <a:t>Current</a:t>
            </a:r>
            <a:r>
              <a:rPr lang="tr-TR" sz="1000" dirty="0">
                <a:solidFill>
                  <a:schemeClr val="bg2">
                    <a:lumMod val="76000"/>
                  </a:schemeClr>
                </a:solidFill>
              </a:rPr>
              <a:t> </a:t>
            </a:r>
            <a:r>
              <a:rPr lang="tr-TR" sz="1000" err="1">
                <a:solidFill>
                  <a:schemeClr val="bg2">
                    <a:lumMod val="76000"/>
                  </a:schemeClr>
                </a:solidFill>
              </a:rPr>
              <a:t>State</a:t>
            </a:r>
            <a:r>
              <a:rPr lang="tr-TR" sz="1000" dirty="0">
                <a:solidFill>
                  <a:schemeClr val="bg2">
                    <a:lumMod val="76000"/>
                  </a:schemeClr>
                </a:solidFill>
              </a:rPr>
              <a:t> </a:t>
            </a:r>
            <a:r>
              <a:rPr lang="tr-TR" sz="1000" err="1">
                <a:solidFill>
                  <a:schemeClr val="bg2">
                    <a:lumMod val="76000"/>
                  </a:schemeClr>
                </a:solidFill>
              </a:rPr>
              <a:t>and</a:t>
            </a:r>
            <a:r>
              <a:rPr lang="tr-TR" sz="1000" dirty="0">
                <a:solidFill>
                  <a:schemeClr val="bg2">
                    <a:lumMod val="76000"/>
                  </a:schemeClr>
                </a:solidFill>
              </a:rPr>
              <a:t> </a:t>
            </a:r>
            <a:r>
              <a:rPr lang="tr-TR" sz="1000" err="1">
                <a:solidFill>
                  <a:schemeClr val="bg2">
                    <a:lumMod val="76000"/>
                  </a:schemeClr>
                </a:solidFill>
              </a:rPr>
              <a:t>Prospects</a:t>
            </a:r>
            <a:r>
              <a:rPr lang="tr-TR" sz="1000" dirty="0">
                <a:solidFill>
                  <a:schemeClr val="bg2">
                    <a:lumMod val="76000"/>
                  </a:schemeClr>
                </a:solidFill>
              </a:rPr>
              <a:t>,” NIST Report, 2022.​ </a:t>
            </a:r>
            <a:endParaRPr lang="en-US" sz="1000">
              <a:solidFill>
                <a:schemeClr val="bg2">
                  <a:lumMod val="76000"/>
                </a:schemeClr>
              </a:solidFill>
              <a:latin typeface="Tomorrow"/>
            </a:endParaRPr>
          </a:p>
          <a:p>
            <a:pPr marL="342900" indent="-342900">
              <a:lnSpc>
                <a:spcPts val="2850"/>
              </a:lnSpc>
              <a:buSzPct val="100000"/>
              <a:buChar char="•"/>
            </a:pPr>
            <a:r>
              <a:rPr lang="tr-TR" sz="1000" dirty="0">
                <a:solidFill>
                  <a:schemeClr val="bg2">
                    <a:lumMod val="76000"/>
                  </a:schemeClr>
                </a:solidFill>
              </a:rPr>
              <a:t>[9] D. J. Bernstein </a:t>
            </a:r>
            <a:r>
              <a:rPr lang="tr-TR" sz="1000" dirty="0" err="1">
                <a:solidFill>
                  <a:schemeClr val="bg2">
                    <a:lumMod val="76000"/>
                  </a:schemeClr>
                </a:solidFill>
              </a:rPr>
              <a:t>and</a:t>
            </a:r>
            <a:r>
              <a:rPr lang="tr-TR" sz="1000" dirty="0">
                <a:solidFill>
                  <a:schemeClr val="bg2">
                    <a:lumMod val="76000"/>
                  </a:schemeClr>
                </a:solidFill>
              </a:rPr>
              <a:t> T. </a:t>
            </a:r>
            <a:r>
              <a:rPr lang="tr-TR" sz="1000" dirty="0" err="1">
                <a:solidFill>
                  <a:schemeClr val="bg2">
                    <a:lumMod val="76000"/>
                  </a:schemeClr>
                </a:solidFill>
              </a:rPr>
              <a:t>Lange</a:t>
            </a:r>
            <a:r>
              <a:rPr lang="tr-TR" sz="1000" dirty="0">
                <a:solidFill>
                  <a:schemeClr val="bg2">
                    <a:lumMod val="76000"/>
                  </a:schemeClr>
                </a:solidFill>
              </a:rPr>
              <a:t>, “Post-</a:t>
            </a:r>
            <a:r>
              <a:rPr lang="tr-TR" sz="1000" dirty="0" err="1">
                <a:solidFill>
                  <a:schemeClr val="bg2">
                    <a:lumMod val="76000"/>
                  </a:schemeClr>
                </a:solidFill>
              </a:rPr>
              <a:t>quantum</a:t>
            </a:r>
            <a:r>
              <a:rPr lang="tr-TR" sz="1000" dirty="0">
                <a:solidFill>
                  <a:schemeClr val="bg2">
                    <a:lumMod val="76000"/>
                  </a:schemeClr>
                </a:solidFill>
              </a:rPr>
              <a:t> </a:t>
            </a:r>
            <a:r>
              <a:rPr lang="tr-TR" sz="1000" dirty="0" err="1">
                <a:solidFill>
                  <a:schemeClr val="bg2">
                    <a:lumMod val="76000"/>
                  </a:schemeClr>
                </a:solidFill>
              </a:rPr>
              <a:t>cryptography</a:t>
            </a:r>
            <a:r>
              <a:rPr lang="tr-TR" sz="1000" dirty="0">
                <a:solidFill>
                  <a:schemeClr val="bg2">
                    <a:lumMod val="76000"/>
                  </a:schemeClr>
                </a:solidFill>
              </a:rPr>
              <a:t>,” Nature, </a:t>
            </a:r>
            <a:r>
              <a:rPr lang="tr-TR" sz="1000" dirty="0" err="1">
                <a:solidFill>
                  <a:schemeClr val="bg2">
                    <a:lumMod val="76000"/>
                  </a:schemeClr>
                </a:solidFill>
              </a:rPr>
              <a:t>vol</a:t>
            </a:r>
            <a:r>
              <a:rPr lang="tr-TR" sz="1000" dirty="0">
                <a:solidFill>
                  <a:schemeClr val="bg2">
                    <a:lumMod val="76000"/>
                  </a:schemeClr>
                </a:solidFill>
              </a:rPr>
              <a:t>. 549, </a:t>
            </a:r>
            <a:r>
              <a:rPr lang="tr-TR" sz="1000" dirty="0" err="1">
                <a:solidFill>
                  <a:schemeClr val="bg2">
                    <a:lumMod val="76000"/>
                  </a:schemeClr>
                </a:solidFill>
              </a:rPr>
              <a:t>no</a:t>
            </a:r>
            <a:r>
              <a:rPr lang="tr-TR" sz="1000" dirty="0">
                <a:solidFill>
                  <a:schemeClr val="bg2">
                    <a:lumMod val="76000"/>
                  </a:schemeClr>
                </a:solidFill>
              </a:rPr>
              <a:t>. 7671, </a:t>
            </a:r>
            <a:r>
              <a:rPr lang="tr-TR" sz="1000" dirty="0" err="1">
                <a:solidFill>
                  <a:schemeClr val="bg2">
                    <a:lumMod val="76000"/>
                  </a:schemeClr>
                </a:solidFill>
              </a:rPr>
              <a:t>pp</a:t>
            </a:r>
            <a:r>
              <a:rPr lang="tr-TR" sz="1000" dirty="0">
                <a:solidFill>
                  <a:schemeClr val="bg2">
                    <a:lumMod val="76000"/>
                  </a:schemeClr>
                </a:solidFill>
              </a:rPr>
              <a:t>. 188–194, 2017.​</a:t>
            </a:r>
            <a:endParaRPr lang="en-US" sz="1000" dirty="0">
              <a:solidFill>
                <a:schemeClr val="bg2">
                  <a:lumMod val="76000"/>
                </a:schemeClr>
              </a:solidFill>
              <a:latin typeface="Tomorrow"/>
            </a:endParaRPr>
          </a:p>
          <a:p>
            <a:pPr marL="342900" indent="-342900">
              <a:lnSpc>
                <a:spcPts val="2850"/>
              </a:lnSpc>
              <a:buSzPct val="100000"/>
              <a:buChar char="•"/>
            </a:pPr>
            <a:r>
              <a:rPr lang="tr-TR" sz="1000" dirty="0">
                <a:solidFill>
                  <a:schemeClr val="bg2">
                    <a:lumMod val="76000"/>
                  </a:schemeClr>
                </a:solidFill>
              </a:rPr>
              <a:t> [10] B. K. Al-</a:t>
            </a:r>
            <a:r>
              <a:rPr lang="tr-TR" sz="1000" err="1">
                <a:solidFill>
                  <a:schemeClr val="bg2">
                    <a:lumMod val="76000"/>
                  </a:schemeClr>
                </a:solidFill>
              </a:rPr>
              <a:t>Riyami</a:t>
            </a:r>
            <a:r>
              <a:rPr lang="tr-TR" sz="1000" dirty="0">
                <a:solidFill>
                  <a:schemeClr val="bg2">
                    <a:lumMod val="76000"/>
                  </a:schemeClr>
                </a:solidFill>
              </a:rPr>
              <a:t>, "</a:t>
            </a:r>
            <a:r>
              <a:rPr lang="tr-TR" sz="1000" err="1">
                <a:solidFill>
                  <a:schemeClr val="bg2">
                    <a:lumMod val="76000"/>
                  </a:schemeClr>
                </a:solidFill>
              </a:rPr>
              <a:t>Understanding</a:t>
            </a:r>
            <a:r>
              <a:rPr lang="tr-TR" sz="1000" dirty="0">
                <a:solidFill>
                  <a:schemeClr val="bg2">
                    <a:lumMod val="76000"/>
                  </a:schemeClr>
                </a:solidFill>
              </a:rPr>
              <a:t> </a:t>
            </a:r>
            <a:r>
              <a:rPr lang="tr-TR" sz="1000" err="1">
                <a:solidFill>
                  <a:schemeClr val="bg2">
                    <a:lumMod val="76000"/>
                  </a:schemeClr>
                </a:solidFill>
              </a:rPr>
              <a:t>Shor's</a:t>
            </a:r>
            <a:r>
              <a:rPr lang="tr-TR" sz="1000" dirty="0">
                <a:solidFill>
                  <a:schemeClr val="bg2">
                    <a:lumMod val="76000"/>
                  </a:schemeClr>
                </a:solidFill>
              </a:rPr>
              <a:t> </a:t>
            </a:r>
            <a:r>
              <a:rPr lang="tr-TR" sz="1000" err="1">
                <a:solidFill>
                  <a:schemeClr val="bg2">
                    <a:lumMod val="76000"/>
                  </a:schemeClr>
                </a:solidFill>
              </a:rPr>
              <a:t>Algorithm</a:t>
            </a:r>
            <a:r>
              <a:rPr lang="tr-TR" sz="1000" dirty="0">
                <a:solidFill>
                  <a:schemeClr val="bg2">
                    <a:lumMod val="76000"/>
                  </a:schemeClr>
                </a:solidFill>
              </a:rPr>
              <a:t> </a:t>
            </a:r>
            <a:r>
              <a:rPr lang="tr-TR" sz="1000" err="1">
                <a:solidFill>
                  <a:schemeClr val="bg2">
                    <a:lumMod val="76000"/>
                  </a:schemeClr>
                </a:solidFill>
              </a:rPr>
              <a:t>and</a:t>
            </a:r>
            <a:r>
              <a:rPr lang="tr-TR" sz="1000" dirty="0">
                <a:solidFill>
                  <a:schemeClr val="bg2">
                    <a:lumMod val="76000"/>
                  </a:schemeClr>
                </a:solidFill>
              </a:rPr>
              <a:t> </a:t>
            </a:r>
            <a:r>
              <a:rPr lang="tr-TR" sz="1000" err="1">
                <a:solidFill>
                  <a:schemeClr val="bg2">
                    <a:lumMod val="76000"/>
                  </a:schemeClr>
                </a:solidFill>
              </a:rPr>
              <a:t>its</a:t>
            </a:r>
            <a:r>
              <a:rPr lang="tr-TR" sz="1000" dirty="0">
                <a:solidFill>
                  <a:schemeClr val="bg2">
                    <a:lumMod val="76000"/>
                  </a:schemeClr>
                </a:solidFill>
              </a:rPr>
              <a:t> </a:t>
            </a:r>
            <a:r>
              <a:rPr lang="tr-TR" sz="1000" err="1">
                <a:solidFill>
                  <a:schemeClr val="bg2">
                    <a:lumMod val="76000"/>
                  </a:schemeClr>
                </a:solidFill>
              </a:rPr>
              <a:t>implications</a:t>
            </a:r>
            <a:r>
              <a:rPr lang="tr-TR" sz="1000" dirty="0">
                <a:solidFill>
                  <a:schemeClr val="bg2">
                    <a:lumMod val="76000"/>
                  </a:schemeClr>
                </a:solidFill>
              </a:rPr>
              <a:t> </a:t>
            </a:r>
            <a:r>
              <a:rPr lang="tr-TR" sz="1000" err="1">
                <a:solidFill>
                  <a:schemeClr val="bg2">
                    <a:lumMod val="76000"/>
                  </a:schemeClr>
                </a:solidFill>
              </a:rPr>
              <a:t>for</a:t>
            </a:r>
            <a:r>
              <a:rPr lang="tr-TR" sz="1000" dirty="0">
                <a:solidFill>
                  <a:schemeClr val="bg2">
                    <a:lumMod val="76000"/>
                  </a:schemeClr>
                </a:solidFill>
              </a:rPr>
              <a:t> modern </a:t>
            </a:r>
            <a:r>
              <a:rPr lang="tr-TR" sz="1000" err="1">
                <a:solidFill>
                  <a:schemeClr val="bg2">
                    <a:lumMod val="76000"/>
                  </a:schemeClr>
                </a:solidFill>
              </a:rPr>
              <a:t>cryptography</a:t>
            </a:r>
            <a:r>
              <a:rPr lang="tr-TR" sz="1000" dirty="0">
                <a:solidFill>
                  <a:schemeClr val="bg2">
                    <a:lumMod val="76000"/>
                  </a:schemeClr>
                </a:solidFill>
              </a:rPr>
              <a:t>," </a:t>
            </a:r>
            <a:r>
              <a:rPr lang="tr-TR" sz="1000" err="1">
                <a:solidFill>
                  <a:schemeClr val="bg2">
                    <a:lumMod val="76000"/>
                  </a:schemeClr>
                </a:solidFill>
              </a:rPr>
              <a:t>Journal</a:t>
            </a:r>
            <a:r>
              <a:rPr lang="tr-TR" sz="1000" dirty="0">
                <a:solidFill>
                  <a:schemeClr val="bg2">
                    <a:lumMod val="76000"/>
                  </a:schemeClr>
                </a:solidFill>
              </a:rPr>
              <a:t> of </a:t>
            </a:r>
            <a:r>
              <a:rPr lang="tr-TR" sz="1000" err="1">
                <a:solidFill>
                  <a:schemeClr val="bg2">
                    <a:lumMod val="76000"/>
                  </a:schemeClr>
                </a:solidFill>
              </a:rPr>
              <a:t>Applied</a:t>
            </a:r>
            <a:r>
              <a:rPr lang="tr-TR" sz="1000" dirty="0">
                <a:solidFill>
                  <a:schemeClr val="bg2">
                    <a:lumMod val="76000"/>
                  </a:schemeClr>
                </a:solidFill>
              </a:rPr>
              <a:t> Security, 2023.​ </a:t>
            </a:r>
            <a:endParaRPr lang="en-US" sz="1000">
              <a:solidFill>
                <a:schemeClr val="bg2">
                  <a:lumMod val="76000"/>
                </a:schemeClr>
              </a:solidFill>
              <a:latin typeface="Tomorrow"/>
            </a:endParaRPr>
          </a:p>
        </p:txBody>
      </p:sp>
      <p:sp>
        <p:nvSpPr>
          <p:cNvPr id="8" name="Text 6"/>
          <p:cNvSpPr/>
          <p:nvPr/>
        </p:nvSpPr>
        <p:spPr>
          <a:xfrm>
            <a:off x="793790" y="6563304"/>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Sunum süresince belirtilen akademik referanslar, kuantum tehdidinin ciddiyetini ve Post-Kuantum Kriptografi çözümlerinin bilimsel dayanağını oluşturmaktadır.</a:t>
            </a:r>
            <a:endParaRPr lang="en-US" sz="1400" dirty="0"/>
          </a:p>
        </p:txBody>
      </p:sp>
      <p:sp>
        <p:nvSpPr>
          <p:cNvPr id="10" name="Dikdörtgen 9">
            <a:extLst>
              <a:ext uri="{FF2B5EF4-FFF2-40B4-BE49-F238E27FC236}">
                <a16:creationId xmlns:a16="http://schemas.microsoft.com/office/drawing/2014/main" id="{DB69AA99-0395-A5F5-E89A-53762CF40252}"/>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C4F9F4E1-6D6D-57EE-487E-84B5E45A0CE5}"/>
              </a:ext>
            </a:extLst>
          </p:cNvPr>
          <p:cNvSpPr txBox="1"/>
          <p:nvPr/>
        </p:nvSpPr>
        <p:spPr>
          <a:xfrm>
            <a:off x="187890" y="263046"/>
            <a:ext cx="1412935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4800" dirty="0">
                <a:solidFill>
                  <a:schemeClr val="bg2"/>
                </a:solidFill>
                <a:ea typeface="+mn-lt"/>
                <a:cs typeface="+mn-lt"/>
              </a:rPr>
              <a:t>Kuantum Bilgisayarların Güvenlik Üzerindeki Tehditleri ve Olası Risk Alanları</a:t>
            </a:r>
            <a:endParaRPr lang="tr-TR" sz="4800" dirty="0">
              <a:solidFill>
                <a:schemeClr val="bg2"/>
              </a:solidFill>
              <a:ea typeface="Calibri"/>
              <a:cs typeface="Calibri"/>
            </a:endParaRPr>
          </a:p>
        </p:txBody>
      </p:sp>
      <p:sp>
        <p:nvSpPr>
          <p:cNvPr id="4" name="Metin kutusu 3">
            <a:extLst>
              <a:ext uri="{FF2B5EF4-FFF2-40B4-BE49-F238E27FC236}">
                <a16:creationId xmlns:a16="http://schemas.microsoft.com/office/drawing/2014/main" id="{A9F9AEAB-93C2-A313-7EFB-079E39998254}"/>
              </a:ext>
            </a:extLst>
          </p:cNvPr>
          <p:cNvSpPr txBox="1"/>
          <p:nvPr/>
        </p:nvSpPr>
        <p:spPr>
          <a:xfrm>
            <a:off x="300625" y="1941534"/>
            <a:ext cx="1402915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solidFill>
                  <a:schemeClr val="bg2">
                    <a:lumMod val="76000"/>
                  </a:schemeClr>
                </a:solidFill>
                <a:latin typeface="Tomorrow"/>
                <a:ea typeface="+mn-lt"/>
                <a:cs typeface="+mn-lt"/>
              </a:rPr>
              <a:t>Kuantum</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bilgisayarlar</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klasik</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bilgisayarlardan</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farklı</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olarak</a:t>
            </a:r>
            <a:r>
              <a:rPr lang="en-US" sz="2400" dirty="0">
                <a:solidFill>
                  <a:schemeClr val="bg2">
                    <a:lumMod val="76000"/>
                  </a:schemeClr>
                </a:solidFill>
                <a:latin typeface="Tomorrow"/>
                <a:ea typeface="+mn-lt"/>
                <a:cs typeface="+mn-lt"/>
              </a:rPr>
              <a:t> </a:t>
            </a:r>
            <a:r>
              <a:rPr lang="en-US" sz="2400" b="1" err="1">
                <a:solidFill>
                  <a:schemeClr val="bg2">
                    <a:lumMod val="76000"/>
                  </a:schemeClr>
                </a:solidFill>
                <a:latin typeface="Tomorrow"/>
                <a:ea typeface="+mn-lt"/>
                <a:cs typeface="+mn-lt"/>
              </a:rPr>
              <a:t>kuantum</a:t>
            </a:r>
            <a:r>
              <a:rPr lang="en-US" sz="2400" b="1" dirty="0">
                <a:solidFill>
                  <a:schemeClr val="bg2">
                    <a:lumMod val="76000"/>
                  </a:schemeClr>
                </a:solidFill>
                <a:latin typeface="Tomorrow"/>
                <a:ea typeface="+mn-lt"/>
                <a:cs typeface="+mn-lt"/>
              </a:rPr>
              <a:t> </a:t>
            </a:r>
            <a:r>
              <a:rPr lang="en-US" sz="2400" b="1" err="1">
                <a:solidFill>
                  <a:schemeClr val="bg2">
                    <a:lumMod val="76000"/>
                  </a:schemeClr>
                </a:solidFill>
                <a:latin typeface="Tomorrow"/>
                <a:ea typeface="+mn-lt"/>
                <a:cs typeface="+mn-lt"/>
              </a:rPr>
              <a:t>bitleri</a:t>
            </a:r>
            <a:r>
              <a:rPr lang="en-US" sz="2400" b="1" dirty="0">
                <a:solidFill>
                  <a:schemeClr val="bg2">
                    <a:lumMod val="76000"/>
                  </a:schemeClr>
                </a:solidFill>
                <a:latin typeface="Tomorrow"/>
                <a:ea typeface="+mn-lt"/>
                <a:cs typeface="+mn-lt"/>
              </a:rPr>
              <a:t> (qubit)</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kullanır</a:t>
            </a:r>
            <a:r>
              <a:rPr lang="en-US" sz="2400" dirty="0">
                <a:solidFill>
                  <a:schemeClr val="bg2">
                    <a:lumMod val="76000"/>
                  </a:schemeClr>
                </a:solidFill>
                <a:latin typeface="Tomorrow"/>
                <a:ea typeface="+mn-lt"/>
                <a:cs typeface="+mn-lt"/>
              </a:rPr>
              <a:t>. Bu </a:t>
            </a:r>
            <a:r>
              <a:rPr lang="en-US" sz="2400" err="1">
                <a:solidFill>
                  <a:schemeClr val="bg2">
                    <a:lumMod val="76000"/>
                  </a:schemeClr>
                </a:solidFill>
                <a:latin typeface="Tomorrow"/>
                <a:ea typeface="+mn-lt"/>
                <a:cs typeface="+mn-lt"/>
              </a:rPr>
              <a:t>bitler</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aynı</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anda</a:t>
            </a:r>
            <a:r>
              <a:rPr lang="en-US" sz="2400" dirty="0">
                <a:solidFill>
                  <a:schemeClr val="bg2">
                    <a:lumMod val="76000"/>
                  </a:schemeClr>
                </a:solidFill>
                <a:latin typeface="Tomorrow"/>
                <a:ea typeface="+mn-lt"/>
                <a:cs typeface="+mn-lt"/>
              </a:rPr>
              <a:t> hem 0 hem 1 </a:t>
            </a:r>
            <a:r>
              <a:rPr lang="en-US" sz="2400" err="1">
                <a:solidFill>
                  <a:schemeClr val="bg2">
                    <a:lumMod val="76000"/>
                  </a:schemeClr>
                </a:solidFill>
                <a:latin typeface="Tomorrow"/>
                <a:ea typeface="+mn-lt"/>
                <a:cs typeface="+mn-lt"/>
              </a:rPr>
              <a:t>olabildiği</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için</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çok</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daha</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fazla</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işlemi</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paralel</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şekilde</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gerçekleştirebilir</a:t>
            </a:r>
            <a:r>
              <a:rPr lang="en-US" sz="2400" dirty="0">
                <a:solidFill>
                  <a:schemeClr val="bg2">
                    <a:lumMod val="76000"/>
                  </a:schemeClr>
                </a:solidFill>
                <a:latin typeface="Tomorrow"/>
                <a:ea typeface="+mn-lt"/>
                <a:cs typeface="+mn-lt"/>
              </a:rPr>
              <a:t>. Bu </a:t>
            </a:r>
            <a:r>
              <a:rPr lang="en-US" sz="2400" err="1">
                <a:solidFill>
                  <a:schemeClr val="bg2">
                    <a:lumMod val="76000"/>
                  </a:schemeClr>
                </a:solidFill>
                <a:latin typeface="Tomorrow"/>
                <a:ea typeface="+mn-lt"/>
                <a:cs typeface="+mn-lt"/>
              </a:rPr>
              <a:t>özellik</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bazı</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karmaşık</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matematiksel</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problemleri</a:t>
            </a:r>
            <a:r>
              <a:rPr lang="en-US" sz="2400" dirty="0">
                <a:solidFill>
                  <a:schemeClr val="bg2">
                    <a:lumMod val="76000"/>
                  </a:schemeClr>
                </a:solidFill>
                <a:latin typeface="Tomorrow"/>
                <a:ea typeface="+mn-lt"/>
                <a:cs typeface="+mn-lt"/>
              </a:rPr>
              <a:t> </a:t>
            </a:r>
            <a:r>
              <a:rPr lang="en-US" sz="2400" b="1" err="1">
                <a:solidFill>
                  <a:schemeClr val="bg2">
                    <a:lumMod val="76000"/>
                  </a:schemeClr>
                </a:solidFill>
                <a:latin typeface="Tomorrow"/>
                <a:ea typeface="+mn-lt"/>
                <a:cs typeface="+mn-lt"/>
              </a:rPr>
              <a:t>milyonlarca</a:t>
            </a:r>
            <a:r>
              <a:rPr lang="en-US" sz="2400" b="1" dirty="0">
                <a:solidFill>
                  <a:schemeClr val="bg2">
                    <a:lumMod val="76000"/>
                  </a:schemeClr>
                </a:solidFill>
                <a:latin typeface="Tomorrow"/>
                <a:ea typeface="+mn-lt"/>
                <a:cs typeface="+mn-lt"/>
              </a:rPr>
              <a:t> kat </a:t>
            </a:r>
            <a:r>
              <a:rPr lang="en-US" sz="2400" b="1" err="1">
                <a:solidFill>
                  <a:schemeClr val="bg2">
                    <a:lumMod val="76000"/>
                  </a:schemeClr>
                </a:solidFill>
                <a:latin typeface="Tomorrow"/>
                <a:ea typeface="+mn-lt"/>
                <a:cs typeface="+mn-lt"/>
              </a:rPr>
              <a:t>daha</a:t>
            </a:r>
            <a:r>
              <a:rPr lang="en-US" sz="2400" b="1" dirty="0">
                <a:solidFill>
                  <a:schemeClr val="bg2">
                    <a:lumMod val="76000"/>
                  </a:schemeClr>
                </a:solidFill>
                <a:latin typeface="Tomorrow"/>
                <a:ea typeface="+mn-lt"/>
                <a:cs typeface="+mn-lt"/>
              </a:rPr>
              <a:t> </a:t>
            </a:r>
            <a:r>
              <a:rPr lang="en-US" sz="2400" b="1" err="1">
                <a:solidFill>
                  <a:schemeClr val="bg2">
                    <a:lumMod val="76000"/>
                  </a:schemeClr>
                </a:solidFill>
                <a:latin typeface="Tomorrow"/>
                <a:ea typeface="+mn-lt"/>
                <a:cs typeface="+mn-lt"/>
              </a:rPr>
              <a:t>hızlı</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çözme</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potansiyeli</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taşır</a:t>
            </a:r>
            <a:r>
              <a:rPr lang="en-US" sz="2400" dirty="0">
                <a:solidFill>
                  <a:schemeClr val="bg2">
                    <a:lumMod val="76000"/>
                  </a:schemeClr>
                </a:solidFill>
                <a:latin typeface="Tomorrow"/>
                <a:ea typeface="+mn-lt"/>
                <a:cs typeface="+mn-lt"/>
              </a:rPr>
              <a:t>.</a:t>
            </a:r>
            <a:br>
              <a:rPr lang="en-US" sz="2400" dirty="0">
                <a:solidFill>
                  <a:schemeClr val="bg2">
                    <a:lumMod val="76000"/>
                  </a:schemeClr>
                </a:solidFill>
                <a:latin typeface="Tomorrow"/>
                <a:ea typeface="+mn-lt"/>
                <a:cs typeface="+mn-lt"/>
              </a:rPr>
            </a:b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Ancak</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bu</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güç</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günümüzde</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kullanılan</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birçok</a:t>
            </a:r>
            <a:r>
              <a:rPr lang="en-US" sz="2400" dirty="0">
                <a:solidFill>
                  <a:schemeClr val="bg2">
                    <a:lumMod val="76000"/>
                  </a:schemeClr>
                </a:solidFill>
                <a:latin typeface="Tomorrow"/>
                <a:ea typeface="+mn-lt"/>
                <a:cs typeface="+mn-lt"/>
              </a:rPr>
              <a:t> </a:t>
            </a:r>
            <a:r>
              <a:rPr lang="en-US" sz="2400" b="1" err="1">
                <a:solidFill>
                  <a:schemeClr val="bg2">
                    <a:lumMod val="76000"/>
                  </a:schemeClr>
                </a:solidFill>
                <a:latin typeface="Tomorrow"/>
                <a:ea typeface="+mn-lt"/>
                <a:cs typeface="+mn-lt"/>
              </a:rPr>
              <a:t>güvenlik</a:t>
            </a:r>
            <a:r>
              <a:rPr lang="en-US" sz="2400" b="1" dirty="0">
                <a:solidFill>
                  <a:schemeClr val="bg2">
                    <a:lumMod val="76000"/>
                  </a:schemeClr>
                </a:solidFill>
                <a:latin typeface="Tomorrow"/>
                <a:ea typeface="+mn-lt"/>
                <a:cs typeface="+mn-lt"/>
              </a:rPr>
              <a:t> </a:t>
            </a:r>
            <a:r>
              <a:rPr lang="en-US" sz="2400" b="1" err="1">
                <a:solidFill>
                  <a:schemeClr val="bg2">
                    <a:lumMod val="76000"/>
                  </a:schemeClr>
                </a:solidFill>
                <a:latin typeface="Tomorrow"/>
                <a:ea typeface="+mn-lt"/>
                <a:cs typeface="+mn-lt"/>
              </a:rPr>
              <a:t>sistemini</a:t>
            </a:r>
            <a:r>
              <a:rPr lang="en-US" sz="2400" b="1" dirty="0">
                <a:solidFill>
                  <a:schemeClr val="bg2">
                    <a:lumMod val="76000"/>
                  </a:schemeClr>
                </a:solidFill>
                <a:latin typeface="Tomorrow"/>
                <a:ea typeface="+mn-lt"/>
                <a:cs typeface="+mn-lt"/>
              </a:rPr>
              <a:t> </a:t>
            </a:r>
            <a:r>
              <a:rPr lang="en-US" sz="2400" b="1" err="1">
                <a:solidFill>
                  <a:schemeClr val="bg2">
                    <a:lumMod val="76000"/>
                  </a:schemeClr>
                </a:solidFill>
                <a:latin typeface="Tomorrow"/>
                <a:ea typeface="+mn-lt"/>
                <a:cs typeface="+mn-lt"/>
              </a:rPr>
              <a:t>tehdit</a:t>
            </a:r>
            <a:r>
              <a:rPr lang="en-US" sz="2400" b="1" dirty="0">
                <a:solidFill>
                  <a:schemeClr val="bg2">
                    <a:lumMod val="76000"/>
                  </a:schemeClr>
                </a:solidFill>
                <a:latin typeface="Tomorrow"/>
                <a:ea typeface="+mn-lt"/>
                <a:cs typeface="+mn-lt"/>
              </a:rPr>
              <a:t> </a:t>
            </a:r>
            <a:r>
              <a:rPr lang="en-US" sz="2400" b="1" err="1">
                <a:solidFill>
                  <a:schemeClr val="bg2">
                    <a:lumMod val="76000"/>
                  </a:schemeClr>
                </a:solidFill>
                <a:latin typeface="Tomorrow"/>
                <a:ea typeface="+mn-lt"/>
                <a:cs typeface="+mn-lt"/>
              </a:rPr>
              <a:t>edebilecek</a:t>
            </a:r>
            <a:r>
              <a:rPr lang="en-US" sz="2400" dirty="0">
                <a:solidFill>
                  <a:schemeClr val="bg2">
                    <a:lumMod val="76000"/>
                  </a:schemeClr>
                </a:solidFill>
                <a:latin typeface="Tomorrow"/>
                <a:ea typeface="+mn-lt"/>
                <a:cs typeface="+mn-lt"/>
              </a:rPr>
              <a:t> </a:t>
            </a:r>
            <a:r>
              <a:rPr lang="en-US" sz="2400" err="1">
                <a:solidFill>
                  <a:schemeClr val="bg2">
                    <a:lumMod val="76000"/>
                  </a:schemeClr>
                </a:solidFill>
                <a:latin typeface="Tomorrow"/>
                <a:ea typeface="+mn-lt"/>
                <a:cs typeface="+mn-lt"/>
              </a:rPr>
              <a:t>düzeydedir</a:t>
            </a:r>
            <a:r>
              <a:rPr lang="en-US" sz="2400" dirty="0">
                <a:solidFill>
                  <a:schemeClr val="bg2">
                    <a:lumMod val="76000"/>
                  </a:schemeClr>
                </a:solidFill>
                <a:latin typeface="Tomorrow"/>
                <a:ea typeface="+mn-lt"/>
                <a:cs typeface="+mn-lt"/>
              </a:rPr>
              <a:t>.</a:t>
            </a:r>
            <a:endParaRPr lang="en-US" sz="2400" dirty="0">
              <a:solidFill>
                <a:schemeClr val="bg2">
                  <a:lumMod val="76000"/>
                </a:schemeClr>
              </a:solidFill>
              <a:latin typeface="Tomorrow"/>
              <a:ea typeface="Calibri"/>
              <a:cs typeface="Calibri"/>
            </a:endParaRPr>
          </a:p>
          <a:p>
            <a:endParaRPr lang="en-US" sz="2400" dirty="0">
              <a:solidFill>
                <a:schemeClr val="bg2">
                  <a:lumMod val="76000"/>
                </a:schemeClr>
              </a:solidFill>
              <a:latin typeface="Tomorrow"/>
              <a:ea typeface="Calibri"/>
              <a:cs typeface="Calibri"/>
            </a:endParaRPr>
          </a:p>
          <a:p>
            <a:pPr marL="457200" indent="-457200">
              <a:buAutoNum type="arabicPeriod"/>
            </a:pPr>
            <a:r>
              <a:rPr lang="en-US" sz="2400" dirty="0">
                <a:solidFill>
                  <a:schemeClr val="bg2">
                    <a:lumMod val="76000"/>
                  </a:schemeClr>
                </a:solidFill>
                <a:latin typeface="Tomorrow"/>
                <a:ea typeface="Calibri"/>
                <a:cs typeface="Calibri"/>
              </a:rPr>
              <a:t>Güçlü </a:t>
            </a:r>
            <a:r>
              <a:rPr lang="en-US" sz="2400" dirty="0" err="1">
                <a:solidFill>
                  <a:schemeClr val="bg2">
                    <a:lumMod val="76000"/>
                  </a:schemeClr>
                </a:solidFill>
                <a:latin typeface="Tomorrow"/>
                <a:ea typeface="Calibri"/>
                <a:cs typeface="Calibri"/>
              </a:rPr>
              <a:t>Şifreleme</a:t>
            </a:r>
            <a:r>
              <a:rPr lang="en-US" sz="2400" dirty="0">
                <a:solidFill>
                  <a:schemeClr val="bg2">
                    <a:lumMod val="76000"/>
                  </a:schemeClr>
                </a:solidFill>
                <a:latin typeface="Tomorrow"/>
                <a:ea typeface="Calibri"/>
                <a:cs typeface="Calibri"/>
              </a:rPr>
              <a:t> </a:t>
            </a:r>
            <a:r>
              <a:rPr lang="en-US" sz="2400" dirty="0" err="1">
                <a:solidFill>
                  <a:schemeClr val="bg2">
                    <a:lumMod val="76000"/>
                  </a:schemeClr>
                </a:solidFill>
                <a:latin typeface="Tomorrow"/>
                <a:ea typeface="Calibri"/>
                <a:cs typeface="Calibri"/>
              </a:rPr>
              <a:t>Algoritmalarının</a:t>
            </a:r>
            <a:r>
              <a:rPr lang="en-US" sz="2400" dirty="0">
                <a:solidFill>
                  <a:schemeClr val="bg2">
                    <a:lumMod val="76000"/>
                  </a:schemeClr>
                </a:solidFill>
                <a:latin typeface="Tomorrow"/>
                <a:ea typeface="Calibri"/>
                <a:cs typeface="Calibri"/>
              </a:rPr>
              <a:t> </a:t>
            </a:r>
            <a:r>
              <a:rPr lang="en-US" sz="2400" dirty="0" err="1">
                <a:solidFill>
                  <a:schemeClr val="bg2">
                    <a:lumMod val="76000"/>
                  </a:schemeClr>
                </a:solidFill>
                <a:latin typeface="Tomorrow"/>
                <a:ea typeface="Calibri"/>
                <a:cs typeface="Calibri"/>
              </a:rPr>
              <a:t>Kırılması</a:t>
            </a:r>
          </a:p>
          <a:p>
            <a:pPr marL="457200" indent="-457200">
              <a:buAutoNum type="arabicPeriod"/>
            </a:pPr>
            <a:r>
              <a:rPr lang="en-US" sz="2400" dirty="0">
                <a:solidFill>
                  <a:schemeClr val="bg2">
                    <a:lumMod val="76000"/>
                  </a:schemeClr>
                </a:solidFill>
                <a:latin typeface="Tomorrow"/>
                <a:ea typeface="Calibri"/>
                <a:cs typeface="Calibri"/>
              </a:rPr>
              <a:t>Veri </a:t>
            </a:r>
            <a:r>
              <a:rPr lang="en-US" sz="2400" dirty="0" err="1">
                <a:solidFill>
                  <a:schemeClr val="bg2">
                    <a:lumMod val="76000"/>
                  </a:schemeClr>
                </a:solidFill>
                <a:latin typeface="Tomorrow"/>
                <a:ea typeface="Calibri"/>
                <a:cs typeface="Calibri"/>
              </a:rPr>
              <a:t>Gizliliği</a:t>
            </a:r>
            <a:r>
              <a:rPr lang="en-US" sz="2400" dirty="0">
                <a:solidFill>
                  <a:schemeClr val="bg2">
                    <a:lumMod val="76000"/>
                  </a:schemeClr>
                </a:solidFill>
                <a:latin typeface="Tomorrow"/>
                <a:ea typeface="Calibri"/>
                <a:cs typeface="Calibri"/>
              </a:rPr>
              <a:t> </a:t>
            </a:r>
            <a:r>
              <a:rPr lang="en-US" sz="2400" dirty="0" err="1">
                <a:solidFill>
                  <a:schemeClr val="bg2">
                    <a:lumMod val="76000"/>
                  </a:schemeClr>
                </a:solidFill>
                <a:latin typeface="Tomorrow"/>
                <a:ea typeface="Calibri"/>
                <a:cs typeface="Calibri"/>
              </a:rPr>
              <a:t>ve</a:t>
            </a:r>
            <a:r>
              <a:rPr lang="en-US" sz="2400" dirty="0">
                <a:solidFill>
                  <a:schemeClr val="bg2">
                    <a:lumMod val="76000"/>
                  </a:schemeClr>
                </a:solidFill>
                <a:latin typeface="Tomorrow"/>
                <a:ea typeface="Calibri"/>
                <a:cs typeface="Calibri"/>
              </a:rPr>
              <a:t> </a:t>
            </a:r>
            <a:r>
              <a:rPr lang="en-US" sz="2400" dirty="0" err="1">
                <a:solidFill>
                  <a:schemeClr val="bg2">
                    <a:lumMod val="76000"/>
                  </a:schemeClr>
                </a:solidFill>
                <a:latin typeface="Tomorrow"/>
                <a:ea typeface="Calibri"/>
                <a:cs typeface="Calibri"/>
              </a:rPr>
              <a:t>Kimlik</a:t>
            </a:r>
            <a:r>
              <a:rPr lang="en-US" sz="2400" dirty="0">
                <a:solidFill>
                  <a:schemeClr val="bg2">
                    <a:lumMod val="76000"/>
                  </a:schemeClr>
                </a:solidFill>
                <a:latin typeface="Tomorrow"/>
                <a:ea typeface="Calibri"/>
                <a:cs typeface="Calibri"/>
              </a:rPr>
              <a:t> </a:t>
            </a:r>
            <a:r>
              <a:rPr lang="en-US" sz="2400" dirty="0" err="1">
                <a:solidFill>
                  <a:schemeClr val="bg2">
                    <a:lumMod val="76000"/>
                  </a:schemeClr>
                </a:solidFill>
                <a:latin typeface="Tomorrow"/>
                <a:ea typeface="Calibri"/>
                <a:cs typeface="Calibri"/>
              </a:rPr>
              <a:t>Tehditleri</a:t>
            </a:r>
          </a:p>
          <a:p>
            <a:pPr marL="457200" indent="-457200">
              <a:buAutoNum type="arabicPeriod"/>
            </a:pPr>
            <a:r>
              <a:rPr lang="en-US" sz="2400" dirty="0">
                <a:solidFill>
                  <a:srgbClr val="B1AEAE"/>
                </a:solidFill>
                <a:latin typeface="Tomorrow"/>
                <a:ea typeface="Calibri"/>
                <a:cs typeface="Calibri"/>
              </a:rPr>
              <a:t>Blockchain </a:t>
            </a:r>
            <a:r>
              <a:rPr lang="en-US" sz="2400" dirty="0" err="1">
                <a:solidFill>
                  <a:srgbClr val="B1AEAE"/>
                </a:solidFill>
                <a:latin typeface="Tomorrow"/>
                <a:ea typeface="Calibri"/>
                <a:cs typeface="Calibri"/>
              </a:rPr>
              <a:t>ve</a:t>
            </a:r>
            <a:r>
              <a:rPr lang="en-US" sz="2400" dirty="0">
                <a:solidFill>
                  <a:srgbClr val="B1AEAE"/>
                </a:solidFill>
                <a:latin typeface="Tomorrow"/>
                <a:ea typeface="Calibri"/>
                <a:cs typeface="Calibri"/>
              </a:rPr>
              <a:t> </a:t>
            </a:r>
            <a:r>
              <a:rPr lang="en-US" sz="2400" dirty="0" err="1">
                <a:solidFill>
                  <a:srgbClr val="B1AEAE"/>
                </a:solidFill>
                <a:latin typeface="Tomorrow"/>
                <a:ea typeface="Calibri"/>
                <a:cs typeface="Calibri"/>
              </a:rPr>
              <a:t>Kripto</a:t>
            </a:r>
            <a:r>
              <a:rPr lang="en-US" sz="2400" dirty="0">
                <a:solidFill>
                  <a:srgbClr val="B1AEAE"/>
                </a:solidFill>
                <a:latin typeface="Tomorrow"/>
                <a:ea typeface="Calibri"/>
                <a:cs typeface="Calibri"/>
              </a:rPr>
              <a:t> </a:t>
            </a:r>
            <a:r>
              <a:rPr lang="en-US" sz="2400" dirty="0" err="1">
                <a:solidFill>
                  <a:srgbClr val="B1AEAE"/>
                </a:solidFill>
                <a:latin typeface="Tomorrow"/>
                <a:ea typeface="Calibri"/>
                <a:cs typeface="Calibri"/>
              </a:rPr>
              <a:t>Paraların</a:t>
            </a:r>
            <a:r>
              <a:rPr lang="en-US" sz="2400" dirty="0">
                <a:solidFill>
                  <a:srgbClr val="B1AEAE"/>
                </a:solidFill>
                <a:latin typeface="Tomorrow"/>
                <a:ea typeface="Calibri"/>
                <a:cs typeface="Calibri"/>
              </a:rPr>
              <a:t> </a:t>
            </a:r>
            <a:r>
              <a:rPr lang="en-US" sz="2400" dirty="0" err="1">
                <a:solidFill>
                  <a:srgbClr val="B1AEAE"/>
                </a:solidFill>
                <a:latin typeface="Tomorrow"/>
                <a:ea typeface="Calibri"/>
                <a:cs typeface="Calibri"/>
              </a:rPr>
              <a:t>Güvenliği</a:t>
            </a:r>
          </a:p>
          <a:p>
            <a:endParaRPr lang="en-US" sz="2400" dirty="0">
              <a:solidFill>
                <a:schemeClr val="bg2">
                  <a:lumMod val="76000"/>
                </a:schemeClr>
              </a:solidFill>
              <a:latin typeface="Tomorrow"/>
              <a:ea typeface="Calibri"/>
              <a:cs typeface="Calibri"/>
            </a:endParaRPr>
          </a:p>
          <a:p>
            <a:endParaRPr lang="en-US" sz="2400" b="1" dirty="0">
              <a:solidFill>
                <a:schemeClr val="bg2">
                  <a:lumMod val="76000"/>
                </a:schemeClr>
              </a:solidFill>
              <a:latin typeface="Tomorrow"/>
              <a:ea typeface="Calibri"/>
              <a:cs typeface="Calibri"/>
            </a:endParaRPr>
          </a:p>
          <a:p>
            <a:endParaRPr lang="en-US" sz="2400" dirty="0">
              <a:solidFill>
                <a:schemeClr val="bg2">
                  <a:lumMod val="76000"/>
                </a:schemeClr>
              </a:solidFill>
              <a:latin typeface="Tomorrow"/>
              <a:ea typeface="Calibri"/>
              <a:cs typeface="Calibri"/>
            </a:endParaRPr>
          </a:p>
          <a:p>
            <a:endParaRPr lang="en-US" sz="2400" dirty="0">
              <a:solidFill>
                <a:schemeClr val="bg2">
                  <a:lumMod val="76000"/>
                </a:schemeClr>
              </a:solidFill>
              <a:latin typeface="Tomorrow"/>
              <a:ea typeface="Calibri"/>
              <a:cs typeface="Calibri"/>
            </a:endParaRPr>
          </a:p>
        </p:txBody>
      </p:sp>
      <p:pic>
        <p:nvPicPr>
          <p:cNvPr id="5" name="Resim 4" descr="ekran görüntüsü, bina, gece, hafif içeren bir resim&#10;&#10;Yapay zeka tarafından oluşturulmuş içerik yanlış olabilir.">
            <a:extLst>
              <a:ext uri="{FF2B5EF4-FFF2-40B4-BE49-F238E27FC236}">
                <a16:creationId xmlns:a16="http://schemas.microsoft.com/office/drawing/2014/main" id="{BB8DCCA3-DC30-FAAF-EB54-52417BB93F04}"/>
              </a:ext>
            </a:extLst>
          </p:cNvPr>
          <p:cNvPicPr>
            <a:picLocks noChangeAspect="1"/>
          </p:cNvPicPr>
          <p:nvPr/>
        </p:nvPicPr>
        <p:blipFill>
          <a:blip r:embed="rId2"/>
          <a:stretch>
            <a:fillRect/>
          </a:stretch>
        </p:blipFill>
        <p:spPr>
          <a:xfrm>
            <a:off x="-4175" y="5513540"/>
            <a:ext cx="14638750" cy="7085555"/>
          </a:xfrm>
          <a:prstGeom prst="rect">
            <a:avLst/>
          </a:prstGeom>
        </p:spPr>
      </p:pic>
    </p:spTree>
    <p:extLst>
      <p:ext uri="{BB962C8B-B14F-4D97-AF65-F5344CB8AC3E}">
        <p14:creationId xmlns:p14="http://schemas.microsoft.com/office/powerpoint/2010/main" val="125560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92B7-9539-8179-3B72-4C10DDB3DCA3}"/>
            </a:ext>
          </a:extLst>
        </p:cNvPr>
        <p:cNvGrpSpPr/>
        <p:nvPr/>
      </p:nvGrpSpPr>
      <p:grpSpPr>
        <a:xfrm>
          <a:off x="0" y="0"/>
          <a:ext cx="0" cy="0"/>
          <a:chOff x="0" y="0"/>
          <a:chExt cx="0" cy="0"/>
        </a:xfrm>
      </p:grpSpPr>
      <p:sp>
        <p:nvSpPr>
          <p:cNvPr id="3" name="Metin kutusu 2">
            <a:extLst>
              <a:ext uri="{FF2B5EF4-FFF2-40B4-BE49-F238E27FC236}">
                <a16:creationId xmlns:a16="http://schemas.microsoft.com/office/drawing/2014/main" id="{325B76DC-DD88-3766-7BEA-3DA77C75BF40}"/>
              </a:ext>
            </a:extLst>
          </p:cNvPr>
          <p:cNvSpPr txBox="1"/>
          <p:nvPr/>
        </p:nvSpPr>
        <p:spPr>
          <a:xfrm>
            <a:off x="187890" y="263046"/>
            <a:ext cx="141293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4800" dirty="0">
                <a:solidFill>
                  <a:schemeClr val="bg2"/>
                </a:solidFill>
                <a:ea typeface="Calibri"/>
                <a:cs typeface="Calibri"/>
              </a:rPr>
              <a:t>Temel Kavramlar </a:t>
            </a:r>
          </a:p>
        </p:txBody>
      </p:sp>
      <p:sp>
        <p:nvSpPr>
          <p:cNvPr id="4" name="Metin kutusu 3">
            <a:extLst>
              <a:ext uri="{FF2B5EF4-FFF2-40B4-BE49-F238E27FC236}">
                <a16:creationId xmlns:a16="http://schemas.microsoft.com/office/drawing/2014/main" id="{12F17116-6393-9138-3DC4-F2FC031B5EB8}"/>
              </a:ext>
            </a:extLst>
          </p:cNvPr>
          <p:cNvSpPr txBox="1"/>
          <p:nvPr/>
        </p:nvSpPr>
        <p:spPr>
          <a:xfrm>
            <a:off x="300625" y="1628384"/>
            <a:ext cx="1401662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Bilgisayarı</a:t>
            </a:r>
            <a:r>
              <a:rPr lang="en-US" sz="2400" dirty="0">
                <a:solidFill>
                  <a:schemeClr val="bg2">
                    <a:lumMod val="76000"/>
                  </a:schemeClr>
                </a:solidFill>
                <a:ea typeface="+mn-lt"/>
                <a:cs typeface="+mn-lt"/>
              </a:rPr>
              <a:t> </a:t>
            </a:r>
            <a:endParaRPr lang="tr-TR" dirty="0">
              <a:solidFill>
                <a:schemeClr val="bg2">
                  <a:lumMod val="76000"/>
                </a:schemeClr>
              </a:solidFill>
              <a:ea typeface="Calibri"/>
              <a:cs typeface="Calibri"/>
            </a:endParaRPr>
          </a:p>
          <a:p>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bilgisayarı</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mekaniği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prensiplerini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kullanarak</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bilginin</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birimi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olan</a:t>
            </a:r>
            <a:r>
              <a:rPr lang="en-US" sz="2400" dirty="0">
                <a:solidFill>
                  <a:schemeClr val="bg2">
                    <a:lumMod val="76000"/>
                  </a:schemeClr>
                </a:solidFill>
                <a:ea typeface="+mn-lt"/>
                <a:cs typeface="+mn-lt"/>
              </a:rPr>
              <a:t> </a:t>
            </a:r>
            <a:r>
              <a:rPr lang="en-US" sz="2400" b="1" err="1">
                <a:solidFill>
                  <a:schemeClr val="bg2">
                    <a:lumMod val="76000"/>
                  </a:schemeClr>
                </a:solidFill>
                <a:ea typeface="+mn-lt"/>
                <a:cs typeface="+mn-lt"/>
              </a:rPr>
              <a:t>kübitler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aracılığıyla</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karmaşık</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hesaplamaları</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geleneksel</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bilgisayarlardan</a:t>
            </a:r>
            <a:r>
              <a:rPr lang="en-US" sz="2400" b="1" dirty="0">
                <a:solidFill>
                  <a:schemeClr val="bg2">
                    <a:lumMod val="76000"/>
                  </a:schemeClr>
                </a:solidFill>
                <a:ea typeface="+mn-lt"/>
                <a:cs typeface="+mn-lt"/>
              </a:rPr>
              <a:t> </a:t>
            </a:r>
            <a:r>
              <a:rPr lang="en-US" sz="2400" b="1" err="1">
                <a:solidFill>
                  <a:schemeClr val="bg2">
                    <a:lumMod val="76000"/>
                  </a:schemeClr>
                </a:solidFill>
                <a:ea typeface="+mn-lt"/>
                <a:cs typeface="+mn-lt"/>
              </a:rPr>
              <a:t>daha</a:t>
            </a:r>
            <a:r>
              <a:rPr lang="en-US" sz="2400" b="1" dirty="0">
                <a:solidFill>
                  <a:schemeClr val="bg2">
                    <a:lumMod val="76000"/>
                  </a:schemeClr>
                </a:solidFill>
                <a:ea typeface="+mn-lt"/>
                <a:cs typeface="+mn-lt"/>
              </a:rPr>
              <a:t> </a:t>
            </a:r>
            <a:r>
              <a:rPr lang="en-US" sz="2400" b="1" err="1">
                <a:solidFill>
                  <a:schemeClr val="bg2">
                    <a:lumMod val="76000"/>
                  </a:schemeClr>
                </a:solidFill>
                <a:ea typeface="+mn-lt"/>
                <a:cs typeface="+mn-lt"/>
              </a:rPr>
              <a:t>hızlı</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çözme</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potansiyeli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taşıyan</a:t>
            </a:r>
            <a:r>
              <a:rPr lang="en-US" sz="2400" dirty="0">
                <a:solidFill>
                  <a:schemeClr val="bg2">
                    <a:lumMod val="76000"/>
                  </a:schemeClr>
                </a:solidFill>
                <a:ea typeface="+mn-lt"/>
                <a:cs typeface="+mn-lt"/>
              </a:rPr>
              <a:t> yeni </a:t>
            </a:r>
            <a:r>
              <a:rPr lang="en-US" sz="2400" err="1">
                <a:solidFill>
                  <a:schemeClr val="bg2">
                    <a:lumMod val="76000"/>
                  </a:schemeClr>
                </a:solidFill>
                <a:ea typeface="+mn-lt"/>
                <a:cs typeface="+mn-lt"/>
              </a:rPr>
              <a:t>nesil</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bilgi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işlem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cihazıdır</a:t>
            </a:r>
            <a:r>
              <a:rPr lang="en-US" sz="2400" dirty="0">
                <a:solidFill>
                  <a:schemeClr val="bg2">
                    <a:lumMod val="76000"/>
                  </a:schemeClr>
                </a:solidFill>
                <a:ea typeface="+mn-lt"/>
                <a:cs typeface="+mn-lt"/>
              </a:rPr>
              <a:t>.</a:t>
            </a:r>
            <a:endParaRPr lang="en-US" dirty="0">
              <a:solidFill>
                <a:schemeClr val="bg2">
                  <a:lumMod val="76000"/>
                </a:schemeClr>
              </a:solidFill>
              <a:ea typeface="+mn-lt"/>
              <a:cs typeface="+mn-lt"/>
            </a:endParaRPr>
          </a:p>
          <a:p>
            <a:endParaRPr lang="en-US" sz="2400" dirty="0">
              <a:solidFill>
                <a:schemeClr val="bg2">
                  <a:lumMod val="76000"/>
                </a:schemeClr>
              </a:solidFill>
              <a:ea typeface="+mn-lt"/>
              <a:cs typeface="+mn-lt"/>
            </a:endParaRPr>
          </a:p>
          <a:p>
            <a:pPr marL="285750" indent="-285750">
              <a:buFont typeface="Arial"/>
              <a:buChar char="•"/>
            </a:pPr>
            <a:r>
              <a:rPr lang="en-US" sz="2400" err="1">
                <a:solidFill>
                  <a:schemeClr val="bg2">
                    <a:lumMod val="76000"/>
                  </a:schemeClr>
                </a:solidFill>
                <a:ea typeface="+mn-lt"/>
                <a:cs typeface="+mn-lt"/>
              </a:rPr>
              <a:t>Kübit</a:t>
            </a:r>
            <a:r>
              <a:rPr lang="en-US" sz="2400" dirty="0">
                <a:solidFill>
                  <a:schemeClr val="bg2">
                    <a:lumMod val="76000"/>
                  </a:schemeClr>
                </a:solidFill>
                <a:ea typeface="+mn-lt"/>
                <a:cs typeface="+mn-lt"/>
              </a:rPr>
              <a:t> </a:t>
            </a:r>
            <a:endParaRPr lang="en-US" dirty="0">
              <a:solidFill>
                <a:schemeClr val="bg2">
                  <a:lumMod val="76000"/>
                </a:schemeClr>
              </a:solidFill>
              <a:ea typeface="Calibri"/>
              <a:cs typeface="Calibri"/>
            </a:endParaRPr>
          </a:p>
          <a:p>
            <a:r>
              <a:rPr lang="en-US" sz="2400" b="1" err="1">
                <a:solidFill>
                  <a:schemeClr val="bg2">
                    <a:lumMod val="76000"/>
                  </a:schemeClr>
                </a:solidFill>
                <a:ea typeface="+mn-lt"/>
                <a:cs typeface="+mn-lt"/>
              </a:rPr>
              <a:t>Kübit</a:t>
            </a:r>
            <a:r>
              <a:rPr lang="en-US" sz="2400" b="1" dirty="0">
                <a:solidFill>
                  <a:schemeClr val="bg2">
                    <a:lumMod val="76000"/>
                  </a:schemeClr>
                </a:solidFill>
                <a:ea typeface="+mn-lt"/>
                <a:cs typeface="+mn-lt"/>
              </a:rPr>
              <a:t> (Qubit)</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klasik</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bilgisayarlardaki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bitin</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aksine</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mekaniği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sayesinde</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aynı</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anda</a:t>
            </a:r>
            <a:r>
              <a:rPr lang="en-US" sz="2400" dirty="0">
                <a:solidFill>
                  <a:schemeClr val="bg2">
                    <a:lumMod val="76000"/>
                  </a:schemeClr>
                </a:solidFill>
                <a:ea typeface="+mn-lt"/>
                <a:cs typeface="+mn-lt"/>
              </a:rPr>
              <a:t> hem "0" hem de "1" </a:t>
            </a:r>
            <a:r>
              <a:rPr lang="en-US" sz="2400" err="1">
                <a:solidFill>
                  <a:schemeClr val="bg2">
                    <a:lumMod val="76000"/>
                  </a:schemeClr>
                </a:solidFill>
                <a:ea typeface="+mn-lt"/>
                <a:cs typeface="+mn-lt"/>
              </a:rPr>
              <a:t>durumunda</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bulunabilen</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süperpozisyon</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ve</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bilgisayarların</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temel</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birimini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oluşturan</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parçadır</a:t>
            </a:r>
            <a:r>
              <a:rPr lang="en-US" sz="2400" dirty="0">
                <a:solidFill>
                  <a:schemeClr val="bg2">
                    <a:lumMod val="76000"/>
                  </a:schemeClr>
                </a:solidFill>
                <a:ea typeface="+mn-lt"/>
                <a:cs typeface="+mn-lt"/>
              </a:rPr>
              <a:t>.</a:t>
            </a:r>
            <a:endParaRPr lang="en-US" dirty="0">
              <a:solidFill>
                <a:schemeClr val="bg2">
                  <a:lumMod val="76000"/>
                </a:schemeClr>
              </a:solidFill>
              <a:ea typeface="Calibri"/>
              <a:cs typeface="Calibri"/>
            </a:endParaRPr>
          </a:p>
          <a:p>
            <a:endParaRPr lang="en-US" sz="2400" dirty="0">
              <a:solidFill>
                <a:schemeClr val="bg2">
                  <a:lumMod val="76000"/>
                </a:schemeClr>
              </a:solidFill>
              <a:ea typeface="+mn-lt"/>
              <a:cs typeface="+mn-lt"/>
            </a:endParaRPr>
          </a:p>
          <a:p>
            <a:pPr marL="285750" indent="-285750">
              <a:buFont typeface="Arial"/>
              <a:buChar char="•"/>
            </a:pPr>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Anahtar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Dağıtımı</a:t>
            </a:r>
            <a:r>
              <a:rPr lang="en-US" sz="2400" dirty="0">
                <a:solidFill>
                  <a:schemeClr val="bg2">
                    <a:lumMod val="76000"/>
                  </a:schemeClr>
                </a:solidFill>
                <a:ea typeface="+mn-lt"/>
                <a:cs typeface="+mn-lt"/>
              </a:rPr>
              <a:t> (QKD)</a:t>
            </a:r>
            <a:endParaRPr lang="en-US" dirty="0">
              <a:solidFill>
                <a:schemeClr val="bg2">
                  <a:lumMod val="76000"/>
                </a:schemeClr>
              </a:solidFill>
              <a:ea typeface="Calibri"/>
              <a:cs typeface="Calibri"/>
            </a:endParaRPr>
          </a:p>
          <a:p>
            <a:r>
              <a:rPr lang="en-US" sz="2400" dirty="0">
                <a:solidFill>
                  <a:schemeClr val="bg2">
                    <a:lumMod val="76000"/>
                  </a:schemeClr>
                </a:solidFill>
                <a:ea typeface="+mn-lt"/>
                <a:cs typeface="+mn-lt"/>
              </a:rPr>
              <a:t>QKD, </a:t>
            </a:r>
            <a:r>
              <a:rPr lang="en-US" sz="2400" err="1">
                <a:solidFill>
                  <a:schemeClr val="bg2">
                    <a:lumMod val="76000"/>
                  </a:schemeClr>
                </a:solidFill>
                <a:ea typeface="+mn-lt"/>
                <a:cs typeface="+mn-lt"/>
              </a:rPr>
              <a:t>şifreleme</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anahtarlarını</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fiziğinin</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prensiplerini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kullanarak</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güvenli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şekilde</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paylaşmayı</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sağlayan</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teknolojidir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Anahtar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parçacıkları</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fotonlar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aracılığıyla</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iletilir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ve</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bir</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dinleme</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girişimi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mekaniği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gereği</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hemen</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tespit</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edilir</a:t>
            </a:r>
            <a:r>
              <a:rPr lang="en-US" sz="2400" dirty="0">
                <a:solidFill>
                  <a:schemeClr val="bg2">
                    <a:lumMod val="76000"/>
                  </a:schemeClr>
                </a:solidFill>
                <a:ea typeface="+mn-lt"/>
                <a:cs typeface="+mn-lt"/>
              </a:rPr>
              <a:t>.</a:t>
            </a:r>
            <a:endParaRPr lang="en-US" dirty="0">
              <a:solidFill>
                <a:schemeClr val="bg2">
                  <a:lumMod val="76000"/>
                </a:schemeClr>
              </a:solidFill>
              <a:ea typeface="Calibri"/>
              <a:cs typeface="Calibri"/>
            </a:endParaRPr>
          </a:p>
          <a:p>
            <a:endParaRPr lang="en-US" sz="2400" dirty="0">
              <a:solidFill>
                <a:schemeClr val="bg2">
                  <a:lumMod val="76000"/>
                </a:schemeClr>
              </a:solidFill>
              <a:latin typeface="Tomorrow"/>
              <a:ea typeface="Calibri"/>
              <a:cs typeface="Calibri"/>
            </a:endParaRPr>
          </a:p>
        </p:txBody>
      </p:sp>
      <p:sp>
        <p:nvSpPr>
          <p:cNvPr id="7" name="Dikdörtgen 6">
            <a:extLst>
              <a:ext uri="{FF2B5EF4-FFF2-40B4-BE49-F238E27FC236}">
                <a16:creationId xmlns:a16="http://schemas.microsoft.com/office/drawing/2014/main" id="{9A975CAF-838F-BF53-FDED-753B695CC0F3}"/>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992378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7C529-6BED-6FC1-3462-65DC0B3FA2CF}"/>
            </a:ext>
          </a:extLst>
        </p:cNvPr>
        <p:cNvGrpSpPr/>
        <p:nvPr/>
      </p:nvGrpSpPr>
      <p:grpSpPr>
        <a:xfrm>
          <a:off x="0" y="0"/>
          <a:ext cx="0" cy="0"/>
          <a:chOff x="0" y="0"/>
          <a:chExt cx="0" cy="0"/>
        </a:xfrm>
      </p:grpSpPr>
      <p:sp>
        <p:nvSpPr>
          <p:cNvPr id="3" name="Metin kutusu 2">
            <a:extLst>
              <a:ext uri="{FF2B5EF4-FFF2-40B4-BE49-F238E27FC236}">
                <a16:creationId xmlns:a16="http://schemas.microsoft.com/office/drawing/2014/main" id="{131F4C5E-6A5E-D032-C790-733814A89A1A}"/>
              </a:ext>
            </a:extLst>
          </p:cNvPr>
          <p:cNvSpPr txBox="1"/>
          <p:nvPr/>
        </p:nvSpPr>
        <p:spPr>
          <a:xfrm>
            <a:off x="187890" y="263046"/>
            <a:ext cx="141293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4800" dirty="0">
                <a:solidFill>
                  <a:schemeClr val="bg2"/>
                </a:solidFill>
                <a:ea typeface="Calibri"/>
                <a:cs typeface="Calibri"/>
              </a:rPr>
              <a:t>Temel Kavramlar </a:t>
            </a:r>
          </a:p>
        </p:txBody>
      </p:sp>
      <p:sp>
        <p:nvSpPr>
          <p:cNvPr id="4" name="Metin kutusu 3">
            <a:extLst>
              <a:ext uri="{FF2B5EF4-FFF2-40B4-BE49-F238E27FC236}">
                <a16:creationId xmlns:a16="http://schemas.microsoft.com/office/drawing/2014/main" id="{EE97C782-EFEA-F351-DCB3-68AEA76A6344}"/>
              </a:ext>
            </a:extLst>
          </p:cNvPr>
          <p:cNvSpPr txBox="1"/>
          <p:nvPr/>
        </p:nvSpPr>
        <p:spPr>
          <a:xfrm>
            <a:off x="300625" y="1628384"/>
            <a:ext cx="1401662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buFont typeface="Courier New"/>
              <a:buChar char="o"/>
            </a:pPr>
            <a:r>
              <a:rPr lang="en-US" sz="2400" dirty="0">
                <a:solidFill>
                  <a:schemeClr val="bg2">
                    <a:lumMod val="76000"/>
                  </a:schemeClr>
                </a:solidFill>
                <a:ea typeface="+mn-lt"/>
                <a:cs typeface="+mn-lt"/>
              </a:rPr>
              <a:t>Shor </a:t>
            </a:r>
            <a:r>
              <a:rPr lang="en-US" sz="2400" err="1">
                <a:solidFill>
                  <a:schemeClr val="bg2">
                    <a:lumMod val="76000"/>
                  </a:schemeClr>
                </a:solidFill>
                <a:ea typeface="+mn-lt"/>
                <a:cs typeface="+mn-lt"/>
              </a:rPr>
              <a:t>Algoritması</a:t>
            </a:r>
            <a:r>
              <a:rPr lang="en-US" sz="2400" dirty="0">
                <a:solidFill>
                  <a:schemeClr val="bg2">
                    <a:lumMod val="76000"/>
                  </a:schemeClr>
                </a:solidFill>
                <a:ea typeface="+mn-lt"/>
                <a:cs typeface="+mn-lt"/>
              </a:rPr>
              <a:t> (Shor's Algorithm)</a:t>
            </a:r>
            <a:endParaRPr lang="en-US" sz="2400" dirty="0">
              <a:solidFill>
                <a:schemeClr val="bg2">
                  <a:lumMod val="76000"/>
                </a:schemeClr>
              </a:solidFill>
              <a:latin typeface="Calibri"/>
              <a:ea typeface="Calibri"/>
              <a:cs typeface="Calibri"/>
            </a:endParaRPr>
          </a:p>
          <a:p>
            <a:pPr>
              <a:buFont typeface="Arial"/>
              <a:buChar char="•"/>
            </a:pPr>
            <a:r>
              <a:rPr lang="en-US" sz="2400" dirty="0">
                <a:solidFill>
                  <a:schemeClr val="bg2">
                    <a:lumMod val="76000"/>
                  </a:schemeClr>
                </a:solidFill>
                <a:ea typeface="+mn-lt"/>
                <a:cs typeface="+mn-lt"/>
              </a:rPr>
              <a:t>Shor </a:t>
            </a:r>
            <a:r>
              <a:rPr lang="en-US" sz="2400" dirty="0" err="1">
                <a:solidFill>
                  <a:schemeClr val="bg2">
                    <a:lumMod val="76000"/>
                  </a:schemeClr>
                </a:solidFill>
                <a:ea typeface="+mn-lt"/>
                <a:cs typeface="+mn-lt"/>
              </a:rPr>
              <a:t>Algoritması</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büyük</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sayıları</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asal</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çarpanlarına</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ayırma</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problemini</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çok</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hızlı</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çözmek</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için</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tasarlanmış</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bir</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algoritmasıdır</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bu</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yeteneği</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günümüzde</a:t>
            </a:r>
            <a:r>
              <a:rPr lang="en-US" sz="2400" dirty="0">
                <a:solidFill>
                  <a:schemeClr val="bg2">
                    <a:lumMod val="76000"/>
                  </a:schemeClr>
                </a:solidFill>
                <a:ea typeface="+mn-lt"/>
                <a:cs typeface="+mn-lt"/>
              </a:rPr>
              <a:t> internet </a:t>
            </a:r>
            <a:r>
              <a:rPr lang="en-US" sz="2400" dirty="0" err="1">
                <a:solidFill>
                  <a:schemeClr val="bg2">
                    <a:lumMod val="76000"/>
                  </a:schemeClr>
                </a:solidFill>
                <a:ea typeface="+mn-lt"/>
                <a:cs typeface="+mn-lt"/>
              </a:rPr>
              <a:t>güvenliğinin</a:t>
            </a:r>
            <a:r>
              <a:rPr lang="en-US" sz="2400" dirty="0">
                <a:solidFill>
                  <a:schemeClr val="bg2">
                    <a:lumMod val="76000"/>
                  </a:schemeClr>
                </a:solidFill>
                <a:ea typeface="+mn-lt"/>
                <a:cs typeface="+mn-lt"/>
              </a:rPr>
              <a:t> (SSL, </a:t>
            </a:r>
            <a:r>
              <a:rPr lang="en-US" sz="2400" dirty="0" err="1">
                <a:solidFill>
                  <a:schemeClr val="bg2">
                    <a:lumMod val="76000"/>
                  </a:schemeClr>
                </a:solidFill>
                <a:ea typeface="+mn-lt"/>
                <a:cs typeface="+mn-lt"/>
              </a:rPr>
              <a:t>bankacılık</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temelini</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oluşturan</a:t>
            </a:r>
            <a:r>
              <a:rPr lang="en-US" sz="2400" dirty="0">
                <a:solidFill>
                  <a:schemeClr val="bg2">
                    <a:lumMod val="76000"/>
                  </a:schemeClr>
                </a:solidFill>
                <a:ea typeface="+mn-lt"/>
                <a:cs typeface="+mn-lt"/>
              </a:rPr>
              <a:t> RSA </a:t>
            </a:r>
            <a:r>
              <a:rPr lang="en-US" sz="2400" dirty="0" err="1">
                <a:solidFill>
                  <a:schemeClr val="bg2">
                    <a:lumMod val="76000"/>
                  </a:schemeClr>
                </a:solidFill>
                <a:ea typeface="+mn-lt"/>
                <a:cs typeface="+mn-lt"/>
              </a:rPr>
              <a:t>ve</a:t>
            </a:r>
            <a:r>
              <a:rPr lang="en-US" sz="2400" dirty="0">
                <a:solidFill>
                  <a:schemeClr val="bg2">
                    <a:lumMod val="76000"/>
                  </a:schemeClr>
                </a:solidFill>
                <a:ea typeface="+mn-lt"/>
                <a:cs typeface="+mn-lt"/>
              </a:rPr>
              <a:t> ECC </a:t>
            </a:r>
            <a:r>
              <a:rPr lang="en-US" sz="2400" dirty="0" err="1">
                <a:solidFill>
                  <a:schemeClr val="bg2">
                    <a:lumMod val="76000"/>
                  </a:schemeClr>
                </a:solidFill>
                <a:ea typeface="+mn-lt"/>
                <a:cs typeface="+mn-lt"/>
              </a:rPr>
              <a:t>gibi</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asimetrik</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şifreleme</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sistemlerini</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bilgisayarlar</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için</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kırılabilir</a:t>
            </a:r>
            <a:r>
              <a:rPr lang="en-US" sz="2400" dirty="0">
                <a:solidFill>
                  <a:schemeClr val="bg2">
                    <a:lumMod val="76000"/>
                  </a:schemeClr>
                </a:solidFill>
                <a:ea typeface="+mn-lt"/>
                <a:cs typeface="+mn-lt"/>
              </a:rPr>
              <a:t> hale </a:t>
            </a:r>
            <a:r>
              <a:rPr lang="en-US" sz="2400" dirty="0" err="1">
                <a:solidFill>
                  <a:schemeClr val="bg2">
                    <a:lumMod val="76000"/>
                  </a:schemeClr>
                </a:solidFill>
                <a:ea typeface="+mn-lt"/>
                <a:cs typeface="+mn-lt"/>
              </a:rPr>
              <a:t>getirerek</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büyük</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bir</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siber</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güvenlik</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tehdidi</a:t>
            </a:r>
            <a:r>
              <a:rPr lang="en-US" sz="2400" dirty="0">
                <a:solidFill>
                  <a:schemeClr val="bg2">
                    <a:lumMod val="76000"/>
                  </a:schemeClr>
                </a:solidFill>
                <a:ea typeface="+mn-lt"/>
                <a:cs typeface="+mn-lt"/>
              </a:rPr>
              <a:t> </a:t>
            </a:r>
            <a:r>
              <a:rPr lang="en-US" sz="2400" dirty="0" err="1">
                <a:solidFill>
                  <a:schemeClr val="bg2">
                    <a:lumMod val="76000"/>
                  </a:schemeClr>
                </a:solidFill>
                <a:ea typeface="+mn-lt"/>
                <a:cs typeface="+mn-lt"/>
              </a:rPr>
              <a:t>yaratır</a:t>
            </a:r>
            <a:r>
              <a:rPr lang="en-US" sz="2400" dirty="0">
                <a:solidFill>
                  <a:schemeClr val="bg2">
                    <a:lumMod val="76000"/>
                  </a:schemeClr>
                </a:solidFill>
                <a:ea typeface="+mn-lt"/>
                <a:cs typeface="+mn-lt"/>
              </a:rPr>
              <a:t>.</a:t>
            </a:r>
            <a:endParaRPr lang="en-US" sz="2400" dirty="0">
              <a:solidFill>
                <a:schemeClr val="bg2">
                  <a:lumMod val="76000"/>
                </a:schemeClr>
              </a:solidFill>
              <a:ea typeface="Calibri"/>
              <a:cs typeface="Calibri"/>
            </a:endParaRPr>
          </a:p>
          <a:p>
            <a:pPr>
              <a:buFont typeface="Arial"/>
              <a:buChar char="•"/>
            </a:pPr>
            <a:endParaRPr lang="en-US" sz="2400" dirty="0">
              <a:solidFill>
                <a:schemeClr val="bg2">
                  <a:lumMod val="76000"/>
                </a:schemeClr>
              </a:solidFill>
              <a:ea typeface="+mn-lt"/>
              <a:cs typeface="+mn-lt"/>
            </a:endParaRPr>
          </a:p>
          <a:p>
            <a:pPr lvl="1">
              <a:buFont typeface="Courier New"/>
              <a:buChar char="o"/>
            </a:pPr>
            <a:r>
              <a:rPr lang="en-US" sz="2400" err="1">
                <a:solidFill>
                  <a:schemeClr val="bg2">
                    <a:lumMod val="76000"/>
                  </a:schemeClr>
                </a:solidFill>
                <a:ea typeface="+mn-lt"/>
                <a:cs typeface="+mn-lt"/>
              </a:rPr>
              <a:t>Kuantum</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Sonrası</a:t>
            </a:r>
            <a:r>
              <a:rPr lang="en-US" sz="2400" dirty="0">
                <a:solidFill>
                  <a:schemeClr val="bg2">
                    <a:lumMod val="76000"/>
                  </a:schemeClr>
                </a:solidFill>
                <a:ea typeface="+mn-lt"/>
                <a:cs typeface="+mn-lt"/>
              </a:rPr>
              <a:t> </a:t>
            </a:r>
            <a:r>
              <a:rPr lang="en-US" sz="2400" err="1">
                <a:solidFill>
                  <a:schemeClr val="bg2">
                    <a:lumMod val="76000"/>
                  </a:schemeClr>
                </a:solidFill>
                <a:ea typeface="+mn-lt"/>
                <a:cs typeface="+mn-lt"/>
              </a:rPr>
              <a:t>Kriptografi</a:t>
            </a:r>
            <a:r>
              <a:rPr lang="en-US" sz="2400" dirty="0">
                <a:solidFill>
                  <a:schemeClr val="bg2">
                    <a:lumMod val="76000"/>
                  </a:schemeClr>
                </a:solidFill>
                <a:ea typeface="+mn-lt"/>
                <a:cs typeface="+mn-lt"/>
              </a:rPr>
              <a:t> (PQC - Post-Quantum Cryptography)</a:t>
            </a:r>
            <a:endParaRPr lang="en-US" sz="2400" dirty="0">
              <a:solidFill>
                <a:schemeClr val="bg2">
                  <a:lumMod val="76000"/>
                </a:schemeClr>
              </a:solidFill>
              <a:ea typeface="Calibri"/>
              <a:cs typeface="Calibri"/>
            </a:endParaRPr>
          </a:p>
          <a:p>
            <a:pPr>
              <a:buFont typeface="Arial"/>
              <a:buChar char="•"/>
            </a:pPr>
            <a:r>
              <a:rPr lang="en-US" sz="2400">
                <a:solidFill>
                  <a:schemeClr val="bg2">
                    <a:lumMod val="76000"/>
                  </a:schemeClr>
                </a:solidFill>
                <a:ea typeface="+mn-lt"/>
                <a:cs typeface="+mn-lt"/>
              </a:rPr>
              <a:t>PQC, hem </a:t>
            </a:r>
            <a:r>
              <a:rPr lang="en-US" sz="2400" err="1">
                <a:solidFill>
                  <a:schemeClr val="bg2">
                    <a:lumMod val="76000"/>
                  </a:schemeClr>
                </a:solidFill>
                <a:ea typeface="+mn-lt"/>
                <a:cs typeface="+mn-lt"/>
              </a:rPr>
              <a:t>klasik</a:t>
            </a:r>
            <a:r>
              <a:rPr lang="en-US" sz="2400">
                <a:solidFill>
                  <a:schemeClr val="bg2">
                    <a:lumMod val="76000"/>
                  </a:schemeClr>
                </a:solidFill>
                <a:ea typeface="+mn-lt"/>
                <a:cs typeface="+mn-lt"/>
              </a:rPr>
              <a:t> hem de (Shor algoritmasını çalıştırabilen) kuantum bilgisayarlar tarafından gelebilecek saldırılara karşı güvenli olacak şekilde tasarlanmış yeni nesil kriptografik algoritmalara verilen addır; bu yöntemler, kuantum bilgisayarların çözmekte zorlandığı farklı matematiksel problemlere (örneğin kafes tabanlı veya hash tabanlı kriptografi) dayanır.</a:t>
            </a:r>
            <a:endParaRPr lang="en-US" sz="2400" dirty="0">
              <a:solidFill>
                <a:schemeClr val="bg2">
                  <a:lumMod val="76000"/>
                </a:schemeClr>
              </a:solidFill>
              <a:ea typeface="Calibri"/>
              <a:cs typeface="Calibri"/>
            </a:endParaRPr>
          </a:p>
          <a:p>
            <a:pPr marL="285750" indent="-285750">
              <a:buFont typeface="Arial"/>
              <a:buChar char="•"/>
            </a:pPr>
            <a:endParaRPr lang="en-US" sz="2400" dirty="0">
              <a:solidFill>
                <a:schemeClr val="bg2">
                  <a:lumMod val="76000"/>
                </a:schemeClr>
              </a:solidFill>
              <a:latin typeface="Calibri"/>
              <a:ea typeface="Calibri"/>
              <a:cs typeface="Calibri"/>
            </a:endParaRPr>
          </a:p>
        </p:txBody>
      </p:sp>
      <p:sp>
        <p:nvSpPr>
          <p:cNvPr id="7" name="Dikdörtgen 6">
            <a:extLst>
              <a:ext uri="{FF2B5EF4-FFF2-40B4-BE49-F238E27FC236}">
                <a16:creationId xmlns:a16="http://schemas.microsoft.com/office/drawing/2014/main" id="{B1966FD5-C1B4-3363-A2E1-67E7D23DE728}"/>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691006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44855"/>
            <a:ext cx="13042821" cy="1346835"/>
          </a:xfrm>
          <a:prstGeom prst="rect">
            <a:avLst/>
          </a:prstGeom>
          <a:noFill/>
          <a:ln/>
        </p:spPr>
        <p:txBody>
          <a:bodyPr wrap="square" lIns="0" tIns="0" rIns="0" bIns="0" rtlCol="0" anchor="t"/>
          <a:lstStyle/>
          <a:p>
            <a:pPr>
              <a:lnSpc>
                <a:spcPts val="5300"/>
              </a:lnSpc>
            </a:pPr>
            <a:r>
              <a:rPr lang="en-US" sz="4200" dirty="0" err="1">
                <a:solidFill>
                  <a:srgbClr val="EDEDE8"/>
                </a:solidFill>
                <a:latin typeface="Tomorrow Semi Bold"/>
                <a:ea typeface="Tomorrow Semi Bold" pitchFamily="34" charset="-122"/>
                <a:cs typeface="Tomorrow Semi Bold" pitchFamily="34" charset="-120"/>
              </a:rPr>
              <a:t>Kuantum</a:t>
            </a:r>
            <a:r>
              <a:rPr lang="en-US" sz="4200" dirty="0">
                <a:solidFill>
                  <a:srgbClr val="EDEDE8"/>
                </a:solidFill>
                <a:latin typeface="Tomorrow Semi Bold"/>
                <a:ea typeface="Tomorrow Semi Bold" pitchFamily="34" charset="-122"/>
                <a:cs typeface="Tomorrow Semi Bold" pitchFamily="34" charset="-120"/>
              </a:rPr>
              <a:t> </a:t>
            </a:r>
            <a:r>
              <a:rPr lang="en-US" sz="4200" dirty="0" err="1">
                <a:solidFill>
                  <a:srgbClr val="EDEDE8"/>
                </a:solidFill>
                <a:latin typeface="Tomorrow Semi Bold"/>
                <a:ea typeface="Tomorrow Semi Bold" pitchFamily="34" charset="-122"/>
                <a:cs typeface="Tomorrow Semi Bold" pitchFamily="34" charset="-120"/>
              </a:rPr>
              <a:t>Tehdidi</a:t>
            </a:r>
            <a:r>
              <a:rPr lang="en-US" sz="4200" dirty="0">
                <a:solidFill>
                  <a:srgbClr val="EDEDE8"/>
                </a:solidFill>
                <a:latin typeface="Tomorrow Semi Bold"/>
                <a:ea typeface="Tomorrow Semi Bold" pitchFamily="34" charset="-122"/>
                <a:cs typeface="Tomorrow Semi Bold" pitchFamily="34" charset="-120"/>
              </a:rPr>
              <a:t>; Shor </a:t>
            </a:r>
            <a:r>
              <a:rPr lang="en-US" sz="4200" dirty="0" err="1">
                <a:solidFill>
                  <a:srgbClr val="EDEDE8"/>
                </a:solidFill>
                <a:latin typeface="Tomorrow Semi Bold"/>
                <a:ea typeface="Tomorrow Semi Bold" pitchFamily="34" charset="-122"/>
                <a:cs typeface="Tomorrow Semi Bold" pitchFamily="34" charset="-120"/>
              </a:rPr>
              <a:t>ve</a:t>
            </a:r>
            <a:r>
              <a:rPr lang="en-US" sz="4200" dirty="0">
                <a:solidFill>
                  <a:srgbClr val="EDEDE8"/>
                </a:solidFill>
                <a:latin typeface="Tomorrow Semi Bold"/>
                <a:ea typeface="Tomorrow Semi Bold" pitchFamily="34" charset="-122"/>
                <a:cs typeface="Tomorrow Semi Bold" pitchFamily="34" charset="-120"/>
              </a:rPr>
              <a:t> </a:t>
            </a:r>
            <a:r>
              <a:rPr lang="en-US" sz="4200" dirty="0" err="1">
                <a:solidFill>
                  <a:srgbClr val="EDEDE8"/>
                </a:solidFill>
                <a:latin typeface="Tomorrow Semi Bold"/>
                <a:ea typeface="Tomorrow Semi Bold" pitchFamily="34" charset="-122"/>
                <a:cs typeface="Tomorrow Semi Bold" pitchFamily="34" charset="-120"/>
              </a:rPr>
              <a:t>Kriptografik</a:t>
            </a:r>
            <a:r>
              <a:rPr lang="en-US" sz="4200" dirty="0">
                <a:solidFill>
                  <a:srgbClr val="EDEDE8"/>
                </a:solidFill>
                <a:latin typeface="Tomorrow Semi Bold"/>
                <a:ea typeface="Tomorrow Semi Bold" pitchFamily="34" charset="-122"/>
                <a:cs typeface="Tomorrow Semi Bold" pitchFamily="34" charset="-120"/>
              </a:rPr>
              <a:t> Analiz</a:t>
            </a:r>
            <a:endParaRPr lang="en-US" sz="4200" dirty="0">
              <a:latin typeface="Tomorrow Semi Bold"/>
              <a:ea typeface="Calibri" panose="020F0502020204030204"/>
              <a:cs typeface="Calibri" panose="020F0502020204030204"/>
            </a:endParaRPr>
          </a:p>
        </p:txBody>
      </p:sp>
      <p:sp>
        <p:nvSpPr>
          <p:cNvPr id="3" name="Shape 1"/>
          <p:cNvSpPr/>
          <p:nvPr/>
        </p:nvSpPr>
        <p:spPr>
          <a:xfrm>
            <a:off x="793790" y="2522577"/>
            <a:ext cx="6413659" cy="4443889"/>
          </a:xfrm>
          <a:prstGeom prst="roundRect">
            <a:avLst>
              <a:gd name="adj" fmla="val 727"/>
            </a:avLst>
          </a:prstGeom>
          <a:solidFill>
            <a:srgbClr val="3C3C3A"/>
          </a:solidFill>
          <a:ln/>
        </p:spPr>
      </p:sp>
      <p:sp>
        <p:nvSpPr>
          <p:cNvPr id="4" name="Shape 2"/>
          <p:cNvSpPr/>
          <p:nvPr/>
        </p:nvSpPr>
        <p:spPr>
          <a:xfrm>
            <a:off x="1009174" y="2737961"/>
            <a:ext cx="646390" cy="646390"/>
          </a:xfrm>
          <a:prstGeom prst="roundRect">
            <a:avLst>
              <a:gd name="adj" fmla="val 14144844"/>
            </a:avLst>
          </a:prstGeom>
          <a:solidFill>
            <a:srgbClr val="1F1F1E"/>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6934" y="2915603"/>
            <a:ext cx="290870" cy="290870"/>
          </a:xfrm>
          <a:prstGeom prst="rect">
            <a:avLst/>
          </a:prstGeom>
        </p:spPr>
      </p:pic>
      <p:sp>
        <p:nvSpPr>
          <p:cNvPr id="6" name="Text 3"/>
          <p:cNvSpPr/>
          <p:nvPr/>
        </p:nvSpPr>
        <p:spPr>
          <a:xfrm>
            <a:off x="1009174" y="3599736"/>
            <a:ext cx="3917394" cy="403979"/>
          </a:xfrm>
          <a:prstGeom prst="rect">
            <a:avLst/>
          </a:prstGeom>
          <a:noFill/>
          <a:ln/>
        </p:spPr>
        <p:txBody>
          <a:bodyPr wrap="none" lIns="0" tIns="0" rIns="0" bIns="0" rtlCol="0" anchor="t"/>
          <a:lstStyle/>
          <a:p>
            <a:pPr marL="0" indent="0" algn="l">
              <a:lnSpc>
                <a:spcPts val="3150"/>
              </a:lnSpc>
              <a:buNone/>
            </a:pPr>
            <a:r>
              <a:rPr lang="en-US" sz="2500" dirty="0">
                <a:solidFill>
                  <a:srgbClr val="C9C9C0"/>
                </a:solidFill>
                <a:latin typeface="Tomorrow Semi Bold" pitchFamily="34" charset="0"/>
                <a:ea typeface="Tomorrow Semi Bold" pitchFamily="34" charset="-122"/>
                <a:cs typeface="Tomorrow Semi Bold" pitchFamily="34" charset="-120"/>
              </a:rPr>
              <a:t>Shor Algoritması (1994)</a:t>
            </a:r>
            <a:endParaRPr lang="en-US" sz="2500" dirty="0"/>
          </a:p>
        </p:txBody>
      </p:sp>
      <p:sp>
        <p:nvSpPr>
          <p:cNvPr id="7" name="Text 4"/>
          <p:cNvSpPr/>
          <p:nvPr/>
        </p:nvSpPr>
        <p:spPr>
          <a:xfrm>
            <a:off x="1009174" y="4132898"/>
            <a:ext cx="5982891"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a:ea typeface="Tomorrow" pitchFamily="34" charset="-122"/>
                <a:cs typeface="Tomorrow" pitchFamily="34" charset="-120"/>
              </a:rPr>
              <a:t> P. W. Shor (1994)</a:t>
            </a:r>
            <a:endParaRPr lang="en-US" sz="1650" dirty="0">
              <a:latin typeface="Tomorrow"/>
            </a:endParaRPr>
          </a:p>
        </p:txBody>
      </p:sp>
      <p:sp>
        <p:nvSpPr>
          <p:cNvPr id="8" name="Text 5"/>
          <p:cNvSpPr/>
          <p:nvPr/>
        </p:nvSpPr>
        <p:spPr>
          <a:xfrm>
            <a:off x="1009174" y="4606885"/>
            <a:ext cx="5982891" cy="344805"/>
          </a:xfrm>
          <a:prstGeom prst="rect">
            <a:avLst/>
          </a:prstGeom>
          <a:noFill/>
          <a:ln/>
        </p:spPr>
        <p:txBody>
          <a:bodyPr wrap="none" lIns="0" tIns="0" rIns="0" bIns="0" rtlCol="0" anchor="t"/>
          <a:lstStyle/>
          <a:p>
            <a:pPr marL="342900" indent="-342900">
              <a:lnSpc>
                <a:spcPts val="2700"/>
              </a:lnSpc>
              <a:buSzPct val="100000"/>
              <a:buChar char="•"/>
            </a:pP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Kuantum</a:t>
            </a: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Algoritması</a:t>
            </a:r>
            <a:endParaRPr lang="en-US" sz="1650" dirty="0" err="1">
              <a:latin typeface="Tomorrow"/>
            </a:endParaRPr>
          </a:p>
        </p:txBody>
      </p:sp>
      <p:sp>
        <p:nvSpPr>
          <p:cNvPr id="9" name="Text 6"/>
          <p:cNvSpPr/>
          <p:nvPr/>
        </p:nvSpPr>
        <p:spPr>
          <a:xfrm>
            <a:off x="1009174" y="5027057"/>
            <a:ext cx="5982891" cy="1724025"/>
          </a:xfrm>
          <a:prstGeom prst="rect">
            <a:avLst/>
          </a:prstGeom>
          <a:noFill/>
          <a:ln/>
        </p:spPr>
        <p:txBody>
          <a:bodyPr wrap="square" lIns="0" tIns="0" rIns="0" bIns="0" rtlCol="0" anchor="t"/>
          <a:lstStyle/>
          <a:p>
            <a:pPr marL="342900" indent="-342900">
              <a:lnSpc>
                <a:spcPts val="2700"/>
              </a:lnSpc>
              <a:buSzPct val="100000"/>
              <a:buChar char="•"/>
            </a:pPr>
            <a:r>
              <a:rPr lang="en-US" sz="1650" b="1" dirty="0" err="1">
                <a:solidFill>
                  <a:srgbClr val="C9C9C0"/>
                </a:solidFill>
                <a:latin typeface="Tomorrow"/>
                <a:ea typeface="Tomorrow" pitchFamily="34" charset="-122"/>
                <a:cs typeface="Tomorrow" pitchFamily="34" charset="-120"/>
              </a:rPr>
              <a:t>Sonuç</a:t>
            </a:r>
            <a:r>
              <a:rPr lang="en-US" sz="1650" b="1" dirty="0">
                <a:solidFill>
                  <a:srgbClr val="C9C9C0"/>
                </a:solidFill>
                <a:latin typeface="Tomorrow"/>
                <a:ea typeface="Tomorrow" pitchFamily="34" charset="-122"/>
                <a:cs typeface="Tomorrow" pitchFamily="34" charset="-120"/>
              </a:rPr>
              <a:t>:</a:t>
            </a: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Klasik</a:t>
            </a: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açık</a:t>
            </a: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anahtarlı</a:t>
            </a: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şifreleme</a:t>
            </a:r>
            <a:r>
              <a:rPr lang="en-US" sz="1650" dirty="0">
                <a:solidFill>
                  <a:srgbClr val="C9C9C0"/>
                </a:solidFill>
                <a:latin typeface="Tomorrow"/>
                <a:ea typeface="Tomorrow" pitchFamily="34" charset="-122"/>
                <a:cs typeface="Tomorrow" pitchFamily="34" charset="-120"/>
              </a:rPr>
              <a:t> sistemlerinin (RSA, ElGamal) temelini oluşturan büyük sayıların çarpanlara ayrılması problemini (factoring) ve ayrık logaritma problemini polinomsal sürede (teorik olarak) çözebilen ilk kuantum algoritmasını tanıtmıştır.</a:t>
            </a:r>
            <a:endParaRPr lang="en-US" sz="1650" dirty="0">
              <a:latin typeface="Tomorrow"/>
            </a:endParaRPr>
          </a:p>
        </p:txBody>
      </p:sp>
      <p:sp>
        <p:nvSpPr>
          <p:cNvPr id="10" name="Shape 7"/>
          <p:cNvSpPr/>
          <p:nvPr/>
        </p:nvSpPr>
        <p:spPr>
          <a:xfrm>
            <a:off x="7422833" y="2522577"/>
            <a:ext cx="6413778" cy="4443889"/>
          </a:xfrm>
          <a:prstGeom prst="roundRect">
            <a:avLst>
              <a:gd name="adj" fmla="val 727"/>
            </a:avLst>
          </a:prstGeom>
          <a:solidFill>
            <a:srgbClr val="3C3C3A"/>
          </a:solidFill>
          <a:ln/>
        </p:spPr>
      </p:sp>
      <p:sp>
        <p:nvSpPr>
          <p:cNvPr id="11" name="Shape 8"/>
          <p:cNvSpPr/>
          <p:nvPr/>
        </p:nvSpPr>
        <p:spPr>
          <a:xfrm>
            <a:off x="7638217" y="2737961"/>
            <a:ext cx="646390" cy="646390"/>
          </a:xfrm>
          <a:prstGeom prst="roundRect">
            <a:avLst>
              <a:gd name="adj" fmla="val 14144844"/>
            </a:avLst>
          </a:prstGeom>
          <a:solidFill>
            <a:srgbClr val="1F1F1E"/>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5977" y="2915603"/>
            <a:ext cx="290870" cy="290870"/>
          </a:xfrm>
          <a:prstGeom prst="rect">
            <a:avLst/>
          </a:prstGeom>
        </p:spPr>
      </p:pic>
      <p:sp>
        <p:nvSpPr>
          <p:cNvPr id="13" name="Text 9"/>
          <p:cNvSpPr/>
          <p:nvPr/>
        </p:nvSpPr>
        <p:spPr>
          <a:xfrm>
            <a:off x="7638217" y="3599736"/>
            <a:ext cx="4587954" cy="403979"/>
          </a:xfrm>
          <a:prstGeom prst="rect">
            <a:avLst/>
          </a:prstGeom>
          <a:noFill/>
          <a:ln/>
        </p:spPr>
        <p:txBody>
          <a:bodyPr wrap="none" lIns="0" tIns="0" rIns="0" bIns="0" rtlCol="0" anchor="t"/>
          <a:lstStyle/>
          <a:p>
            <a:pPr marL="0" indent="0" algn="l">
              <a:lnSpc>
                <a:spcPts val="3150"/>
              </a:lnSpc>
              <a:buNone/>
            </a:pPr>
            <a:r>
              <a:rPr lang="en-US" sz="2500" dirty="0">
                <a:solidFill>
                  <a:srgbClr val="C9C9C0"/>
                </a:solidFill>
                <a:latin typeface="Tomorrow Semi Bold" pitchFamily="34" charset="0"/>
                <a:ea typeface="Tomorrow Semi Bold" pitchFamily="34" charset="-122"/>
                <a:cs typeface="Tomorrow Semi Bold" pitchFamily="34" charset="-120"/>
              </a:rPr>
              <a:t>Kriptografik Güvenlik (2018)</a:t>
            </a:r>
            <a:endParaRPr lang="en-US" sz="2500" dirty="0"/>
          </a:p>
        </p:txBody>
      </p:sp>
      <p:sp>
        <p:nvSpPr>
          <p:cNvPr id="14" name="Text 10"/>
          <p:cNvSpPr/>
          <p:nvPr/>
        </p:nvSpPr>
        <p:spPr>
          <a:xfrm>
            <a:off x="7638217" y="4132898"/>
            <a:ext cx="5983010"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a:ea typeface="Tomorrow" pitchFamily="34" charset="-122"/>
                <a:cs typeface="Tomorrow" pitchFamily="34" charset="-120"/>
              </a:rPr>
              <a:t> M. Mosca (2018)</a:t>
            </a:r>
            <a:endParaRPr lang="en-US" sz="1650" dirty="0">
              <a:latin typeface="Tomorrow"/>
              <a:ea typeface="Calibri" panose="020F0502020204030204"/>
              <a:cs typeface="Calibri" panose="020F0502020204030204"/>
            </a:endParaRPr>
          </a:p>
        </p:txBody>
      </p:sp>
      <p:sp>
        <p:nvSpPr>
          <p:cNvPr id="15" name="Text 11"/>
          <p:cNvSpPr/>
          <p:nvPr/>
        </p:nvSpPr>
        <p:spPr>
          <a:xfrm>
            <a:off x="7638217" y="4606885"/>
            <a:ext cx="5983010" cy="344805"/>
          </a:xfrm>
          <a:prstGeom prst="rect">
            <a:avLst/>
          </a:prstGeom>
          <a:noFill/>
          <a:ln/>
        </p:spPr>
        <p:txBody>
          <a:bodyPr wrap="none" lIns="0" tIns="0" rIns="0" bIns="0" rtlCol="0" anchor="t"/>
          <a:lstStyle/>
          <a:p>
            <a:pPr marL="342900" indent="-342900">
              <a:lnSpc>
                <a:spcPts val="2700"/>
              </a:lnSpc>
              <a:buSzPct val="100000"/>
              <a:buChar char="•"/>
            </a:pP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Kriptografik</a:t>
            </a:r>
            <a:r>
              <a:rPr lang="en-US" sz="1650" dirty="0">
                <a:solidFill>
                  <a:srgbClr val="C9C9C0"/>
                </a:solidFill>
                <a:latin typeface="Tomorrow"/>
                <a:ea typeface="Tomorrow" pitchFamily="34" charset="-122"/>
                <a:cs typeface="Tomorrow" pitchFamily="34" charset="-120"/>
              </a:rPr>
              <a:t> Analiz </a:t>
            </a:r>
            <a:r>
              <a:rPr lang="en-US" sz="1650" dirty="0" err="1">
                <a:solidFill>
                  <a:srgbClr val="C9C9C0"/>
                </a:solidFill>
                <a:latin typeface="Tomorrow"/>
                <a:ea typeface="Tomorrow" pitchFamily="34" charset="-122"/>
                <a:cs typeface="Tomorrow" pitchFamily="34" charset="-120"/>
              </a:rPr>
              <a:t>ve</a:t>
            </a: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Tehdit</a:t>
            </a: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Modellemesi</a:t>
            </a:r>
            <a:endParaRPr lang="en-US" sz="1650" dirty="0" err="1">
              <a:latin typeface="Tomorrow"/>
              <a:ea typeface="Calibri" panose="020F0502020204030204"/>
              <a:cs typeface="Calibri" panose="020F0502020204030204"/>
            </a:endParaRPr>
          </a:p>
        </p:txBody>
      </p:sp>
      <p:sp>
        <p:nvSpPr>
          <p:cNvPr id="16" name="Text 12"/>
          <p:cNvSpPr/>
          <p:nvPr/>
        </p:nvSpPr>
        <p:spPr>
          <a:xfrm>
            <a:off x="7638217" y="5027057"/>
            <a:ext cx="5983010" cy="1379220"/>
          </a:xfrm>
          <a:prstGeom prst="rect">
            <a:avLst/>
          </a:prstGeom>
          <a:noFill/>
          <a:ln/>
        </p:spPr>
        <p:txBody>
          <a:bodyPr wrap="square" lIns="0" tIns="0" rIns="0" bIns="0" rtlCol="0" anchor="t"/>
          <a:lstStyle/>
          <a:p>
            <a:pPr marL="342900" indent="-342900" algn="l">
              <a:lnSpc>
                <a:spcPts val="2700"/>
              </a:lnSpc>
              <a:buSzPct val="100000"/>
              <a:buChar char="•"/>
            </a:pPr>
            <a:r>
              <a:rPr lang="en-US" sz="1650" b="1" dirty="0" err="1">
                <a:solidFill>
                  <a:srgbClr val="C9C9C0"/>
                </a:solidFill>
                <a:latin typeface="Tomorrow"/>
                <a:ea typeface="Tomorrow" pitchFamily="34" charset="-122"/>
                <a:cs typeface="Tomorrow" pitchFamily="34" charset="-120"/>
              </a:rPr>
              <a:t>Sonuç</a:t>
            </a:r>
            <a:r>
              <a:rPr lang="en-US" sz="1650" b="1" dirty="0">
                <a:solidFill>
                  <a:srgbClr val="C9C9C0"/>
                </a:solidFill>
                <a:latin typeface="Tomorrow"/>
                <a:ea typeface="Tomorrow" pitchFamily="34" charset="-122"/>
                <a:cs typeface="Tomorrow" pitchFamily="34" charset="-120"/>
              </a:rPr>
              <a:t>:</a:t>
            </a: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Mevcut</a:t>
            </a:r>
            <a:r>
              <a:rPr lang="en-US" sz="1650" dirty="0">
                <a:solidFill>
                  <a:srgbClr val="C9C9C0"/>
                </a:solidFill>
                <a:latin typeface="Tomorrow"/>
                <a:ea typeface="Tomorrow" pitchFamily="34" charset="-122"/>
                <a:cs typeface="Tomorrow" pitchFamily="34" charset="-120"/>
              </a:rPr>
              <a:t> </a:t>
            </a:r>
            <a:r>
              <a:rPr lang="en-US" sz="1650" dirty="0" err="1">
                <a:solidFill>
                  <a:srgbClr val="C9C9C0"/>
                </a:solidFill>
                <a:latin typeface="Tomorrow"/>
                <a:ea typeface="Tomorrow" pitchFamily="34" charset="-122"/>
                <a:cs typeface="Tomorrow" pitchFamily="34" charset="-120"/>
              </a:rPr>
              <a:t>küresel</a:t>
            </a:r>
            <a:r>
              <a:rPr lang="en-US" sz="1650" dirty="0">
                <a:solidFill>
                  <a:srgbClr val="C9C9C0"/>
                </a:solidFill>
                <a:latin typeface="Tomorrow"/>
                <a:ea typeface="Tomorrow" pitchFamily="34" charset="-122"/>
                <a:cs typeface="Tomorrow" pitchFamily="34" charset="-120"/>
              </a:rPr>
              <a:t> kriptografik altyapının kuantum saldırılarına karşı yetersiz olduğunu net bir şekilde vurgulamıştır. Kuantuma dayanıklı geçiş sürecinin aciliyetine dikkat çekmiştir.</a:t>
            </a:r>
            <a:endParaRPr lang="en-US" sz="1650" dirty="0">
              <a:latin typeface="Tomorrow"/>
            </a:endParaRPr>
          </a:p>
        </p:txBody>
      </p:sp>
      <p:sp>
        <p:nvSpPr>
          <p:cNvPr id="17" name="Text 13"/>
          <p:cNvSpPr/>
          <p:nvPr/>
        </p:nvSpPr>
        <p:spPr>
          <a:xfrm>
            <a:off x="793790" y="7208877"/>
            <a:ext cx="13042821" cy="275749"/>
          </a:xfrm>
          <a:prstGeom prst="rect">
            <a:avLst/>
          </a:prstGeom>
          <a:noFill/>
          <a:ln/>
        </p:spPr>
        <p:txBody>
          <a:bodyPr wrap="none" lIns="0" tIns="0" rIns="0" bIns="0" rtlCol="0" anchor="t"/>
          <a:lstStyle/>
          <a:p>
            <a:pPr marL="0" indent="0" algn="l">
              <a:lnSpc>
                <a:spcPts val="2150"/>
              </a:lnSpc>
              <a:buNone/>
            </a:pPr>
            <a:r>
              <a:rPr lang="en-US" sz="1350" dirty="0">
                <a:solidFill>
                  <a:srgbClr val="C9C9C0"/>
                </a:solidFill>
                <a:latin typeface="Tomorrow" pitchFamily="34" charset="0"/>
                <a:ea typeface="Tomorrow" pitchFamily="34" charset="-122"/>
                <a:cs typeface="Tomorrow" pitchFamily="34" charset="-120"/>
              </a:rPr>
              <a:t>Bu iki çalışma, kuantum tehdidinin teorik temelini ve klasik kriptografi üzerindeki pratik riskini ortaya koyan dönüm noktası niteliğindedir.</a:t>
            </a:r>
            <a:endParaRPr lang="en-US" sz="1350" dirty="0"/>
          </a:p>
        </p:txBody>
      </p:sp>
      <p:sp>
        <p:nvSpPr>
          <p:cNvPr id="19" name="Dikdörtgen 18">
            <a:extLst>
              <a:ext uri="{FF2B5EF4-FFF2-40B4-BE49-F238E27FC236}">
                <a16:creationId xmlns:a16="http://schemas.microsoft.com/office/drawing/2014/main" id="{C7B46072-CEB7-FB7D-CEC6-27ECA0475B73}"/>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31150" y="495895"/>
            <a:ext cx="13368099" cy="1014413"/>
          </a:xfrm>
          <a:prstGeom prst="rect">
            <a:avLst/>
          </a:prstGeom>
          <a:noFill/>
          <a:ln/>
        </p:spPr>
        <p:txBody>
          <a:bodyPr wrap="square" lIns="0" tIns="0" rIns="0" bIns="0" rtlCol="0" anchor="t"/>
          <a:lstStyle/>
          <a:p>
            <a:pPr marL="0" indent="0" algn="l">
              <a:lnSpc>
                <a:spcPts val="3950"/>
              </a:lnSpc>
              <a:buNone/>
            </a:pPr>
            <a:r>
              <a:rPr lang="en-US" sz="3150" dirty="0">
                <a:solidFill>
                  <a:srgbClr val="EDEDE8"/>
                </a:solidFill>
                <a:latin typeface="Tomorrow Semi Bold" pitchFamily="34" charset="0"/>
                <a:ea typeface="Tomorrow Semi Bold" pitchFamily="34" charset="-122"/>
                <a:cs typeface="Tomorrow Semi Bold" pitchFamily="34" charset="-120"/>
              </a:rPr>
              <a:t>Literatür Taraması Devam: Post-Kuantum Çözümler ve Hibrit Yaklaşımlar</a:t>
            </a:r>
            <a:endParaRPr lang="en-US" sz="3150" dirty="0"/>
          </a:p>
        </p:txBody>
      </p:sp>
      <p:pic>
        <p:nvPicPr>
          <p:cNvPr id="3" name="Image 0" descr="preencoded.png"/>
          <p:cNvPicPr>
            <a:picLocks noChangeAspect="1"/>
          </p:cNvPicPr>
          <p:nvPr/>
        </p:nvPicPr>
        <p:blipFill>
          <a:blip r:embed="rId3"/>
          <a:stretch>
            <a:fillRect/>
          </a:stretch>
        </p:blipFill>
        <p:spPr>
          <a:xfrm>
            <a:off x="631150" y="1113234"/>
            <a:ext cx="5837396" cy="5837396"/>
          </a:xfrm>
          <a:prstGeom prst="rect">
            <a:avLst/>
          </a:prstGeom>
        </p:spPr>
      </p:pic>
      <p:sp>
        <p:nvSpPr>
          <p:cNvPr id="4" name="Text 1"/>
          <p:cNvSpPr/>
          <p:nvPr/>
        </p:nvSpPr>
        <p:spPr>
          <a:xfrm>
            <a:off x="631150" y="7167443"/>
            <a:ext cx="6486049" cy="415528"/>
          </a:xfrm>
          <a:prstGeom prst="rect">
            <a:avLst/>
          </a:prstGeom>
          <a:noFill/>
          <a:ln/>
        </p:spPr>
        <p:txBody>
          <a:bodyPr wrap="square" lIns="0" tIns="0" rIns="0" bIns="0" rtlCol="0" anchor="t"/>
          <a:lstStyle/>
          <a:p>
            <a:pPr marL="0" indent="0" algn="l">
              <a:lnSpc>
                <a:spcPts val="1600"/>
              </a:lnSpc>
              <a:buNone/>
            </a:pPr>
            <a:r>
              <a:rPr lang="en-US" sz="1000" dirty="0">
                <a:solidFill>
                  <a:srgbClr val="C9C9C0"/>
                </a:solidFill>
                <a:latin typeface="Tomorrow" pitchFamily="34" charset="0"/>
                <a:ea typeface="Tomorrow" pitchFamily="34" charset="-122"/>
                <a:cs typeface="Tomorrow" pitchFamily="34" charset="-120"/>
              </a:rPr>
              <a:t>Post-Kuantum Kriptografi (PKC) algoritmaları, mevcut güvenlik seviyesini korumayı amaçlayan yeni matematiksel zorluklara dayanır.</a:t>
            </a:r>
            <a:endParaRPr lang="en-US" sz="1000" dirty="0"/>
          </a:p>
        </p:txBody>
      </p:sp>
      <p:sp>
        <p:nvSpPr>
          <p:cNvPr id="5" name="Shape 2"/>
          <p:cNvSpPr/>
          <p:nvPr/>
        </p:nvSpPr>
        <p:spPr>
          <a:xfrm>
            <a:off x="7520821" y="1936194"/>
            <a:ext cx="6486049" cy="2286714"/>
          </a:xfrm>
          <a:prstGeom prst="roundRect">
            <a:avLst>
              <a:gd name="adj" fmla="val 4799"/>
            </a:avLst>
          </a:prstGeom>
          <a:solidFill>
            <a:srgbClr val="1D1D1B"/>
          </a:solidFill>
          <a:ln w="22860">
            <a:solidFill>
              <a:srgbClr val="E1E1DF"/>
            </a:solidFill>
            <a:prstDash val="solid"/>
          </a:ln>
        </p:spPr>
      </p:sp>
      <p:sp>
        <p:nvSpPr>
          <p:cNvPr id="6" name="Shape 3"/>
          <p:cNvSpPr/>
          <p:nvPr/>
        </p:nvSpPr>
        <p:spPr>
          <a:xfrm>
            <a:off x="7497961" y="1936194"/>
            <a:ext cx="91440" cy="2286714"/>
          </a:xfrm>
          <a:prstGeom prst="roundRect">
            <a:avLst>
              <a:gd name="adj" fmla="val 26624"/>
            </a:avLst>
          </a:prstGeom>
          <a:solidFill>
            <a:srgbClr val="E1E1DF"/>
          </a:solidFill>
          <a:ln/>
        </p:spPr>
      </p:sp>
      <p:sp>
        <p:nvSpPr>
          <p:cNvPr id="7" name="Text 4"/>
          <p:cNvSpPr/>
          <p:nvPr/>
        </p:nvSpPr>
        <p:spPr>
          <a:xfrm>
            <a:off x="7774543" y="2121337"/>
            <a:ext cx="2460188" cy="253603"/>
          </a:xfrm>
          <a:prstGeom prst="rect">
            <a:avLst/>
          </a:prstGeom>
          <a:noFill/>
          <a:ln/>
        </p:spPr>
        <p:txBody>
          <a:bodyPr wrap="none" lIns="0" tIns="0" rIns="0" bIns="0" rtlCol="0" anchor="t"/>
          <a:lstStyle/>
          <a:p>
            <a:pPr marL="0" indent="0" algn="l">
              <a:lnSpc>
                <a:spcPts val="1950"/>
              </a:lnSpc>
              <a:buNone/>
            </a:pPr>
            <a:r>
              <a:rPr lang="en-US" sz="1550" dirty="0">
                <a:solidFill>
                  <a:srgbClr val="C9C9C0"/>
                </a:solidFill>
                <a:latin typeface="Tomorrow Semi Bold" pitchFamily="34" charset="0"/>
                <a:ea typeface="Tomorrow Semi Bold" pitchFamily="34" charset="-122"/>
                <a:cs typeface="Tomorrow Semi Bold" pitchFamily="34" charset="-120"/>
              </a:rPr>
              <a:t>NIST Çalışmaları (2022)</a:t>
            </a:r>
            <a:endParaRPr lang="en-US" sz="1550" dirty="0"/>
          </a:p>
        </p:txBody>
      </p:sp>
      <p:sp>
        <p:nvSpPr>
          <p:cNvPr id="8" name="Text 5"/>
          <p:cNvSpPr/>
          <p:nvPr/>
        </p:nvSpPr>
        <p:spPr>
          <a:xfrm>
            <a:off x="7774543" y="2537222"/>
            <a:ext cx="6047184" cy="259556"/>
          </a:xfrm>
          <a:prstGeom prst="rect">
            <a:avLst/>
          </a:prstGeom>
          <a:noFill/>
          <a:ln/>
        </p:spPr>
        <p:txBody>
          <a:bodyPr wrap="none" lIns="0" tIns="0" rIns="0" bIns="0" rtlCol="0" anchor="t"/>
          <a:lstStyle/>
          <a:p>
            <a:pPr marL="0" indent="0" algn="l">
              <a:lnSpc>
                <a:spcPts val="2000"/>
              </a:lnSpc>
              <a:buNone/>
            </a:pPr>
            <a:r>
              <a:rPr lang="en-US" sz="1250" dirty="0">
                <a:solidFill>
                  <a:srgbClr val="C9C9C0"/>
                </a:solidFill>
                <a:latin typeface="Tomorrow"/>
                <a:ea typeface="Tomorrow" pitchFamily="34" charset="-122"/>
                <a:cs typeface="Tomorrow" pitchFamily="34" charset="-120"/>
              </a:rPr>
              <a:t>Chen et al. (NIST </a:t>
            </a:r>
            <a:r>
              <a:rPr lang="en-US" sz="1250" dirty="0" err="1">
                <a:solidFill>
                  <a:srgbClr val="C9C9C0"/>
                </a:solidFill>
                <a:latin typeface="Tomorrow"/>
                <a:ea typeface="Tomorrow" pitchFamily="34" charset="-122"/>
                <a:cs typeface="Tomorrow" pitchFamily="34" charset="-120"/>
              </a:rPr>
              <a:t>Raporu</a:t>
            </a:r>
            <a:r>
              <a:rPr lang="en-US" sz="1250" dirty="0">
                <a:solidFill>
                  <a:srgbClr val="C9C9C0"/>
                </a:solidFill>
                <a:latin typeface="Tomorrow"/>
                <a:ea typeface="Tomorrow" pitchFamily="34" charset="-122"/>
                <a:cs typeface="Tomorrow" pitchFamily="34" charset="-120"/>
              </a:rPr>
              <a:t>, 2022)</a:t>
            </a:r>
            <a:endParaRPr lang="en-US" sz="1250" dirty="0">
              <a:latin typeface="Tomorrow"/>
            </a:endParaRPr>
          </a:p>
        </p:txBody>
      </p:sp>
      <p:sp>
        <p:nvSpPr>
          <p:cNvPr id="9" name="Text 6"/>
          <p:cNvSpPr/>
          <p:nvPr/>
        </p:nvSpPr>
        <p:spPr>
          <a:xfrm>
            <a:off x="7774543" y="2942749"/>
            <a:ext cx="6047184" cy="259556"/>
          </a:xfrm>
          <a:prstGeom prst="rect">
            <a:avLst/>
          </a:prstGeom>
          <a:noFill/>
          <a:ln/>
        </p:spPr>
        <p:txBody>
          <a:bodyPr wrap="none" lIns="0" tIns="0" rIns="0" bIns="0" rtlCol="0" anchor="t"/>
          <a:lstStyle/>
          <a:p>
            <a:pPr marL="342900" indent="-342900">
              <a:lnSpc>
                <a:spcPts val="2000"/>
              </a:lnSpc>
              <a:buSzPct val="100000"/>
              <a:buChar char="•"/>
            </a:pPr>
            <a:r>
              <a:rPr lang="en-US" sz="1250" dirty="0">
                <a:solidFill>
                  <a:srgbClr val="C9C9C0"/>
                </a:solidFill>
                <a:latin typeface="Tomorrow"/>
                <a:ea typeface="Tomorrow" pitchFamily="34" charset="-122"/>
                <a:cs typeface="Tomorrow" pitchFamily="34" charset="-120"/>
              </a:rPr>
              <a:t> </a:t>
            </a:r>
            <a:r>
              <a:rPr lang="en-US" sz="1250" dirty="0" err="1">
                <a:solidFill>
                  <a:srgbClr val="C9C9C0"/>
                </a:solidFill>
                <a:latin typeface="Tomorrow"/>
                <a:ea typeface="Tomorrow" pitchFamily="34" charset="-122"/>
                <a:cs typeface="Tomorrow" pitchFamily="34" charset="-120"/>
              </a:rPr>
              <a:t>Simülasyon</a:t>
            </a:r>
            <a:r>
              <a:rPr lang="en-US" sz="1250" dirty="0">
                <a:solidFill>
                  <a:srgbClr val="C9C9C0"/>
                </a:solidFill>
                <a:latin typeface="Tomorrow"/>
                <a:ea typeface="Tomorrow" pitchFamily="34" charset="-122"/>
                <a:cs typeface="Tomorrow" pitchFamily="34" charset="-120"/>
              </a:rPr>
              <a:t> </a:t>
            </a:r>
            <a:r>
              <a:rPr lang="en-US" sz="1250" dirty="0" err="1">
                <a:solidFill>
                  <a:srgbClr val="C9C9C0"/>
                </a:solidFill>
                <a:latin typeface="Tomorrow"/>
                <a:ea typeface="Tomorrow" pitchFamily="34" charset="-122"/>
                <a:cs typeface="Tomorrow" pitchFamily="34" charset="-120"/>
              </a:rPr>
              <a:t>Verisi</a:t>
            </a:r>
            <a:r>
              <a:rPr lang="en-US" sz="1250" dirty="0">
                <a:solidFill>
                  <a:srgbClr val="C9C9C0"/>
                </a:solidFill>
                <a:latin typeface="Tomorrow"/>
                <a:ea typeface="Tomorrow" pitchFamily="34" charset="-122"/>
                <a:cs typeface="Tomorrow" pitchFamily="34" charset="-120"/>
              </a:rPr>
              <a:t> </a:t>
            </a:r>
            <a:r>
              <a:rPr lang="en-US" sz="1250" dirty="0" err="1">
                <a:solidFill>
                  <a:srgbClr val="C9C9C0"/>
                </a:solidFill>
                <a:latin typeface="Tomorrow"/>
                <a:ea typeface="Tomorrow" pitchFamily="34" charset="-122"/>
                <a:cs typeface="Tomorrow" pitchFamily="34" charset="-120"/>
              </a:rPr>
              <a:t>ve</a:t>
            </a:r>
            <a:r>
              <a:rPr lang="en-US" sz="1250" dirty="0">
                <a:solidFill>
                  <a:srgbClr val="C9C9C0"/>
                </a:solidFill>
                <a:latin typeface="Tomorrow"/>
                <a:ea typeface="Tomorrow" pitchFamily="34" charset="-122"/>
                <a:cs typeface="Tomorrow" pitchFamily="34" charset="-120"/>
              </a:rPr>
              <a:t> Test </a:t>
            </a:r>
            <a:r>
              <a:rPr lang="en-US" sz="1250" dirty="0" err="1">
                <a:solidFill>
                  <a:srgbClr val="C9C9C0"/>
                </a:solidFill>
                <a:latin typeface="Tomorrow"/>
                <a:ea typeface="Tomorrow" pitchFamily="34" charset="-122"/>
                <a:cs typeface="Tomorrow" pitchFamily="34" charset="-120"/>
              </a:rPr>
              <a:t>Süreci</a:t>
            </a:r>
            <a:endParaRPr lang="en-US" sz="1250" dirty="0" err="1">
              <a:latin typeface="Tomorrow"/>
            </a:endParaRPr>
          </a:p>
        </p:txBody>
      </p:sp>
      <p:sp>
        <p:nvSpPr>
          <p:cNvPr id="10" name="Text 7"/>
          <p:cNvSpPr/>
          <p:nvPr/>
        </p:nvSpPr>
        <p:spPr>
          <a:xfrm>
            <a:off x="7774543" y="3259098"/>
            <a:ext cx="6047184" cy="778669"/>
          </a:xfrm>
          <a:prstGeom prst="rect">
            <a:avLst/>
          </a:prstGeom>
          <a:noFill/>
          <a:ln/>
        </p:spPr>
        <p:txBody>
          <a:bodyPr wrap="square" lIns="0" tIns="0" rIns="0" bIns="0" rtlCol="0" anchor="t"/>
          <a:lstStyle/>
          <a:p>
            <a:pPr marL="342900" indent="-342900" algn="l">
              <a:lnSpc>
                <a:spcPts val="2000"/>
              </a:lnSpc>
              <a:buSzPct val="100000"/>
              <a:buChar char="•"/>
            </a:pPr>
            <a:r>
              <a:rPr lang="en-US" sz="1250" b="1" dirty="0" err="1">
                <a:solidFill>
                  <a:srgbClr val="C9C9C0"/>
                </a:solidFill>
                <a:latin typeface="Tomorrow"/>
                <a:ea typeface="Tomorrow" pitchFamily="34" charset="-122"/>
                <a:cs typeface="Tomorrow" pitchFamily="34" charset="-120"/>
              </a:rPr>
              <a:t>Sonuç</a:t>
            </a:r>
            <a:r>
              <a:rPr lang="en-US" sz="1250" b="1" dirty="0">
                <a:solidFill>
                  <a:srgbClr val="C9C9C0"/>
                </a:solidFill>
                <a:latin typeface="Tomorrow"/>
                <a:ea typeface="Tomorrow" pitchFamily="34" charset="-122"/>
                <a:cs typeface="Tomorrow" pitchFamily="34" charset="-120"/>
              </a:rPr>
              <a:t>:</a:t>
            </a:r>
            <a:r>
              <a:rPr lang="en-US" sz="1250" dirty="0">
                <a:solidFill>
                  <a:srgbClr val="C9C9C0"/>
                </a:solidFill>
                <a:latin typeface="Tomorrow"/>
                <a:ea typeface="Tomorrow" pitchFamily="34" charset="-122"/>
                <a:cs typeface="Tomorrow" pitchFamily="34" charset="-120"/>
              </a:rPr>
              <a:t> </a:t>
            </a:r>
            <a:r>
              <a:rPr lang="en-US" sz="1250" dirty="0" err="1">
                <a:solidFill>
                  <a:srgbClr val="C9C9C0"/>
                </a:solidFill>
                <a:latin typeface="Tomorrow"/>
                <a:ea typeface="Tomorrow" pitchFamily="34" charset="-122"/>
                <a:cs typeface="Tomorrow" pitchFamily="34" charset="-120"/>
              </a:rPr>
              <a:t>Kuantuma</a:t>
            </a:r>
            <a:r>
              <a:rPr lang="en-US" sz="1250" dirty="0">
                <a:solidFill>
                  <a:srgbClr val="C9C9C0"/>
                </a:solidFill>
                <a:latin typeface="Tomorrow"/>
                <a:ea typeface="Tomorrow" pitchFamily="34" charset="-122"/>
                <a:cs typeface="Tomorrow" pitchFamily="34" charset="-120"/>
              </a:rPr>
              <a:t> </a:t>
            </a:r>
            <a:r>
              <a:rPr lang="en-US" sz="1250" dirty="0" err="1">
                <a:solidFill>
                  <a:srgbClr val="C9C9C0"/>
                </a:solidFill>
                <a:latin typeface="Tomorrow"/>
                <a:ea typeface="Tomorrow" pitchFamily="34" charset="-122"/>
                <a:cs typeface="Tomorrow" pitchFamily="34" charset="-120"/>
              </a:rPr>
              <a:t>dayanıklı</a:t>
            </a:r>
            <a:r>
              <a:rPr lang="en-US" sz="1250" dirty="0">
                <a:solidFill>
                  <a:srgbClr val="C9C9C0"/>
                </a:solidFill>
                <a:latin typeface="Tomorrow"/>
                <a:ea typeface="Tomorrow" pitchFamily="34" charset="-122"/>
                <a:cs typeface="Tomorrow" pitchFamily="34" charset="-120"/>
              </a:rPr>
              <a:t> algoritmaların klasik sistemlerle birlikte </a:t>
            </a:r>
            <a:r>
              <a:rPr lang="en-US" sz="1250" b="1" dirty="0">
                <a:solidFill>
                  <a:srgbClr val="C9C9C0"/>
                </a:solidFill>
                <a:latin typeface="Tomorrow"/>
                <a:ea typeface="Tomorrow" pitchFamily="34" charset="-122"/>
                <a:cs typeface="Tomorrow" pitchFamily="34" charset="-120"/>
              </a:rPr>
              <a:t>hibrit</a:t>
            </a:r>
            <a:r>
              <a:rPr lang="en-US" sz="1250" dirty="0">
                <a:solidFill>
                  <a:srgbClr val="C9C9C0"/>
                </a:solidFill>
                <a:latin typeface="Tomorrow"/>
                <a:ea typeface="Tomorrow" pitchFamily="34" charset="-122"/>
                <a:cs typeface="Tomorrow" pitchFamily="34" charset="-120"/>
              </a:rPr>
              <a:t> kullanımının, geçiş döneminde güvenliği artırdığı sonucuna ulaşmıştır. Bu, riskin kademeli olarak azaltılması için kritik bir stratejidir.</a:t>
            </a:r>
            <a:endParaRPr lang="en-US" sz="1250" dirty="0">
              <a:latin typeface="Tomorrow"/>
            </a:endParaRPr>
          </a:p>
        </p:txBody>
      </p:sp>
      <p:sp>
        <p:nvSpPr>
          <p:cNvPr id="11" name="Text 8"/>
          <p:cNvSpPr/>
          <p:nvPr/>
        </p:nvSpPr>
        <p:spPr>
          <a:xfrm>
            <a:off x="7520821" y="4405432"/>
            <a:ext cx="6486049" cy="778669"/>
          </a:xfrm>
          <a:prstGeom prst="rect">
            <a:avLst/>
          </a:prstGeom>
          <a:noFill/>
          <a:ln/>
        </p:spPr>
        <p:txBody>
          <a:bodyPr wrap="square" lIns="0" tIns="0" rIns="0" bIns="0" rtlCol="0" anchor="t"/>
          <a:lstStyle/>
          <a:p>
            <a:pPr marL="0" indent="0" algn="l">
              <a:lnSpc>
                <a:spcPts val="2000"/>
              </a:lnSpc>
              <a:buNone/>
            </a:pPr>
            <a:r>
              <a:rPr lang="en-US" sz="1250" dirty="0">
                <a:solidFill>
                  <a:srgbClr val="C9C9C0"/>
                </a:solidFill>
                <a:latin typeface="Tomorrow" pitchFamily="34" charset="0"/>
                <a:ea typeface="Tomorrow" pitchFamily="34" charset="-122"/>
                <a:cs typeface="Tomorrow" pitchFamily="34" charset="-120"/>
              </a:rPr>
              <a:t>Literatür, NIST'in standartlaştırma çabalarıyla somut çözümlere odaklanmış durumdadır. Özellikle Lattice (Örgü Tabanlı) ve Hash Tabanlı algoritmaların uygulamaya geçişi önceliklidir.</a:t>
            </a:r>
            <a:endParaRPr lang="en-US" sz="1250" dirty="0"/>
          </a:p>
        </p:txBody>
      </p:sp>
      <p:sp>
        <p:nvSpPr>
          <p:cNvPr id="13" name="Dikdörtgen 12">
            <a:extLst>
              <a:ext uri="{FF2B5EF4-FFF2-40B4-BE49-F238E27FC236}">
                <a16:creationId xmlns:a16="http://schemas.microsoft.com/office/drawing/2014/main" id="{8FE528B6-B878-F0BE-FF60-E5D2B5B3B60E}"/>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46165"/>
            <a:ext cx="13042821" cy="1346835"/>
          </a:xfrm>
          <a:prstGeom prst="rect">
            <a:avLst/>
          </a:prstGeom>
          <a:noFill/>
          <a:ln/>
        </p:spPr>
        <p:txBody>
          <a:bodyPr wrap="square" lIns="0" tIns="0" rIns="0" bIns="0" rtlCol="0" anchor="t"/>
          <a:lstStyle/>
          <a:p>
            <a:pPr marL="0" indent="0" algn="l">
              <a:lnSpc>
                <a:spcPts val="5300"/>
              </a:lnSpc>
              <a:buNone/>
            </a:pPr>
            <a:r>
              <a:rPr lang="en-US" sz="4200" dirty="0">
                <a:solidFill>
                  <a:srgbClr val="EDEDE8"/>
                </a:solidFill>
                <a:latin typeface="Tomorrow Semi Bold" pitchFamily="34" charset="0"/>
                <a:ea typeface="Tomorrow Semi Bold" pitchFamily="34" charset="-122"/>
                <a:cs typeface="Tomorrow Semi Bold" pitchFamily="34" charset="-120"/>
              </a:rPr>
              <a:t>Literatür Özeti: Ana Sonuçlar ve Bilimsel Çıkarımlar</a:t>
            </a:r>
            <a:endParaRPr lang="en-US" sz="4200" dirty="0"/>
          </a:p>
        </p:txBody>
      </p:sp>
      <p:sp>
        <p:nvSpPr>
          <p:cNvPr id="3" name="Shape 1"/>
          <p:cNvSpPr/>
          <p:nvPr/>
        </p:nvSpPr>
        <p:spPr>
          <a:xfrm>
            <a:off x="793790" y="2523887"/>
            <a:ext cx="13042821" cy="2904887"/>
          </a:xfrm>
          <a:prstGeom prst="roundRect">
            <a:avLst>
              <a:gd name="adj" fmla="val 1113"/>
            </a:avLst>
          </a:prstGeom>
          <a:noFill/>
          <a:ln w="7620">
            <a:solidFill>
              <a:srgbClr val="FFFFFF">
                <a:alpha val="24000"/>
              </a:srgbClr>
            </a:solidFill>
            <a:prstDash val="solid"/>
          </a:ln>
        </p:spPr>
      </p:sp>
      <p:sp>
        <p:nvSpPr>
          <p:cNvPr id="4" name="Shape 2"/>
          <p:cNvSpPr/>
          <p:nvPr/>
        </p:nvSpPr>
        <p:spPr>
          <a:xfrm>
            <a:off x="801410" y="2531507"/>
            <a:ext cx="13027581" cy="963216"/>
          </a:xfrm>
          <a:prstGeom prst="rect">
            <a:avLst/>
          </a:prstGeom>
          <a:solidFill>
            <a:srgbClr val="FFFFFF">
              <a:alpha val="4000"/>
            </a:srgbClr>
          </a:solidFill>
          <a:ln/>
        </p:spPr>
      </p:sp>
      <p:sp>
        <p:nvSpPr>
          <p:cNvPr id="5" name="Text 3"/>
          <p:cNvSpPr/>
          <p:nvPr/>
        </p:nvSpPr>
        <p:spPr>
          <a:xfrm>
            <a:off x="1017032" y="2668310"/>
            <a:ext cx="2170867"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Shor (1994)</a:t>
            </a:r>
            <a:endParaRPr lang="en-US" sz="1650" dirty="0"/>
          </a:p>
        </p:txBody>
      </p:sp>
      <p:sp>
        <p:nvSpPr>
          <p:cNvPr id="6" name="Text 4"/>
          <p:cNvSpPr/>
          <p:nvPr/>
        </p:nvSpPr>
        <p:spPr>
          <a:xfrm>
            <a:off x="3626287" y="2668310"/>
            <a:ext cx="2167057" cy="68961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Kuantum Algoritması</a:t>
            </a:r>
            <a:endParaRPr lang="en-US" sz="1650" dirty="0"/>
          </a:p>
        </p:txBody>
      </p:sp>
      <p:sp>
        <p:nvSpPr>
          <p:cNvPr id="7" name="Text 5"/>
          <p:cNvSpPr/>
          <p:nvPr/>
        </p:nvSpPr>
        <p:spPr>
          <a:xfrm>
            <a:off x="6231731" y="2668310"/>
            <a:ext cx="2167057"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Matematiksel Model</a:t>
            </a:r>
            <a:endParaRPr lang="en-US" sz="1650" dirty="0"/>
          </a:p>
        </p:txBody>
      </p:sp>
      <p:sp>
        <p:nvSpPr>
          <p:cNvPr id="8" name="Text 6"/>
          <p:cNvSpPr/>
          <p:nvPr/>
        </p:nvSpPr>
        <p:spPr>
          <a:xfrm>
            <a:off x="8837176" y="2668310"/>
            <a:ext cx="4776430" cy="68961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Klasik RSA şifrelemesini teorik olarak kırabilen ilk kuantum algoritmasını gösterdi.</a:t>
            </a:r>
            <a:endParaRPr lang="en-US" sz="1650" dirty="0"/>
          </a:p>
        </p:txBody>
      </p:sp>
      <p:sp>
        <p:nvSpPr>
          <p:cNvPr id="9" name="Shape 7"/>
          <p:cNvSpPr/>
          <p:nvPr/>
        </p:nvSpPr>
        <p:spPr>
          <a:xfrm>
            <a:off x="801410" y="3494723"/>
            <a:ext cx="13027581" cy="963216"/>
          </a:xfrm>
          <a:prstGeom prst="rect">
            <a:avLst/>
          </a:prstGeom>
          <a:solidFill>
            <a:srgbClr val="000000">
              <a:alpha val="4000"/>
            </a:srgbClr>
          </a:solidFill>
          <a:ln/>
        </p:spPr>
      </p:sp>
      <p:sp>
        <p:nvSpPr>
          <p:cNvPr id="10" name="Text 8"/>
          <p:cNvSpPr/>
          <p:nvPr/>
        </p:nvSpPr>
        <p:spPr>
          <a:xfrm>
            <a:off x="1017032" y="3631525"/>
            <a:ext cx="2170867"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Mosca (2018)</a:t>
            </a:r>
            <a:endParaRPr lang="en-US" sz="1650" dirty="0"/>
          </a:p>
        </p:txBody>
      </p:sp>
      <p:sp>
        <p:nvSpPr>
          <p:cNvPr id="11" name="Text 9"/>
          <p:cNvSpPr/>
          <p:nvPr/>
        </p:nvSpPr>
        <p:spPr>
          <a:xfrm>
            <a:off x="3626287" y="3631525"/>
            <a:ext cx="2167057"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Kriptografik Analiz</a:t>
            </a:r>
            <a:endParaRPr lang="en-US" sz="1650" dirty="0"/>
          </a:p>
        </p:txBody>
      </p:sp>
      <p:sp>
        <p:nvSpPr>
          <p:cNvPr id="12" name="Text 10"/>
          <p:cNvSpPr/>
          <p:nvPr/>
        </p:nvSpPr>
        <p:spPr>
          <a:xfrm>
            <a:off x="6231731" y="3631525"/>
            <a:ext cx="2167057"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Teorik Çalışma</a:t>
            </a:r>
            <a:endParaRPr lang="en-US" sz="1650" dirty="0"/>
          </a:p>
        </p:txBody>
      </p:sp>
      <p:sp>
        <p:nvSpPr>
          <p:cNvPr id="13" name="Text 11"/>
          <p:cNvSpPr/>
          <p:nvPr/>
        </p:nvSpPr>
        <p:spPr>
          <a:xfrm>
            <a:off x="8837176" y="3631525"/>
            <a:ext cx="4776430" cy="68961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Mevcut kriptografik altyapının kuantum tehdidine karşı yetersizliğini belirtti.</a:t>
            </a:r>
            <a:endParaRPr lang="en-US" sz="1650" dirty="0"/>
          </a:p>
        </p:txBody>
      </p:sp>
      <p:sp>
        <p:nvSpPr>
          <p:cNvPr id="14" name="Shape 12"/>
          <p:cNvSpPr/>
          <p:nvPr/>
        </p:nvSpPr>
        <p:spPr>
          <a:xfrm>
            <a:off x="801410" y="4457938"/>
            <a:ext cx="13027581" cy="963216"/>
          </a:xfrm>
          <a:prstGeom prst="rect">
            <a:avLst/>
          </a:prstGeom>
          <a:solidFill>
            <a:srgbClr val="FFFFFF">
              <a:alpha val="4000"/>
            </a:srgbClr>
          </a:solidFill>
          <a:ln/>
        </p:spPr>
      </p:sp>
      <p:sp>
        <p:nvSpPr>
          <p:cNvPr id="15" name="Text 13"/>
          <p:cNvSpPr/>
          <p:nvPr/>
        </p:nvSpPr>
        <p:spPr>
          <a:xfrm>
            <a:off x="1017032" y="4594741"/>
            <a:ext cx="2170867"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Chen et al. (2022)</a:t>
            </a:r>
            <a:endParaRPr lang="en-US" sz="1650" dirty="0"/>
          </a:p>
        </p:txBody>
      </p:sp>
      <p:sp>
        <p:nvSpPr>
          <p:cNvPr id="16" name="Text 14"/>
          <p:cNvSpPr/>
          <p:nvPr/>
        </p:nvSpPr>
        <p:spPr>
          <a:xfrm>
            <a:off x="3626287" y="4594741"/>
            <a:ext cx="2167057"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PKC Testleri</a:t>
            </a:r>
            <a:endParaRPr lang="en-US" sz="1650" dirty="0"/>
          </a:p>
        </p:txBody>
      </p:sp>
      <p:sp>
        <p:nvSpPr>
          <p:cNvPr id="17" name="Text 15"/>
          <p:cNvSpPr/>
          <p:nvPr/>
        </p:nvSpPr>
        <p:spPr>
          <a:xfrm>
            <a:off x="6231731" y="4594741"/>
            <a:ext cx="2167057"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Simülasyon Verisi</a:t>
            </a:r>
            <a:endParaRPr lang="en-US" sz="1650" dirty="0"/>
          </a:p>
        </p:txBody>
      </p:sp>
      <p:sp>
        <p:nvSpPr>
          <p:cNvPr id="18" name="Text 16"/>
          <p:cNvSpPr/>
          <p:nvPr/>
        </p:nvSpPr>
        <p:spPr>
          <a:xfrm>
            <a:off x="8837176" y="4594741"/>
            <a:ext cx="4776430" cy="68961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Kuantuma dayanıklı algoritmaların hibrit kullanımının güvenliği artırdığını buldu.</a:t>
            </a:r>
            <a:endParaRPr lang="en-US" sz="1650" dirty="0"/>
          </a:p>
        </p:txBody>
      </p:sp>
      <p:sp>
        <p:nvSpPr>
          <p:cNvPr id="19" name="Shape 17"/>
          <p:cNvSpPr/>
          <p:nvPr/>
        </p:nvSpPr>
        <p:spPr>
          <a:xfrm>
            <a:off x="793790" y="5671185"/>
            <a:ext cx="13042821" cy="1812250"/>
          </a:xfrm>
          <a:prstGeom prst="roundRect">
            <a:avLst>
              <a:gd name="adj" fmla="val 1784"/>
            </a:avLst>
          </a:prstGeom>
          <a:solidFill>
            <a:srgbClr val="E1E1DF"/>
          </a:solidFill>
          <a:ln/>
        </p:spPr>
      </p:sp>
      <p:pic>
        <p:nvPicPr>
          <p:cNvPr id="20" name="Image 0" descr="preencoded.png"/>
          <p:cNvPicPr>
            <a:picLocks noChangeAspect="1"/>
          </p:cNvPicPr>
          <p:nvPr/>
        </p:nvPicPr>
        <p:blipFill>
          <a:blip r:embed="rId3"/>
          <a:stretch>
            <a:fillRect/>
          </a:stretch>
        </p:blipFill>
        <p:spPr>
          <a:xfrm>
            <a:off x="1009174" y="5978962"/>
            <a:ext cx="336590" cy="269319"/>
          </a:xfrm>
          <a:prstGeom prst="rect">
            <a:avLst/>
          </a:prstGeom>
        </p:spPr>
      </p:pic>
      <p:sp>
        <p:nvSpPr>
          <p:cNvPr id="21" name="Text 18"/>
          <p:cNvSpPr/>
          <p:nvPr/>
        </p:nvSpPr>
        <p:spPr>
          <a:xfrm>
            <a:off x="1561148" y="5940385"/>
            <a:ext cx="2693551" cy="336590"/>
          </a:xfrm>
          <a:prstGeom prst="rect">
            <a:avLst/>
          </a:prstGeom>
          <a:noFill/>
          <a:ln/>
        </p:spPr>
        <p:txBody>
          <a:bodyPr wrap="none" lIns="0" tIns="0" rIns="0" bIns="0" rtlCol="0" anchor="t"/>
          <a:lstStyle/>
          <a:p>
            <a:pPr marL="0" indent="0" algn="l">
              <a:lnSpc>
                <a:spcPts val="2650"/>
              </a:lnSpc>
              <a:buNone/>
            </a:pPr>
            <a:r>
              <a:rPr lang="en-US" sz="2100" dirty="0" err="1">
                <a:solidFill>
                  <a:srgbClr val="000000"/>
                </a:solidFill>
                <a:latin typeface="Tomorrow Semi Bold"/>
                <a:ea typeface="Tomorrow Semi Bold" pitchFamily="34" charset="-122"/>
                <a:cs typeface="Tomorrow Semi Bold" pitchFamily="34" charset="-120"/>
              </a:rPr>
              <a:t>Çıkarım</a:t>
            </a:r>
            <a:r>
              <a:rPr lang="en-US" sz="2100" dirty="0">
                <a:solidFill>
                  <a:srgbClr val="000000"/>
                </a:solidFill>
                <a:latin typeface="Tomorrow Semi Bold"/>
                <a:ea typeface="Tomorrow Semi Bold" pitchFamily="34" charset="-122"/>
                <a:cs typeface="Tomorrow Semi Bold" pitchFamily="34" charset="-120"/>
              </a:rPr>
              <a:t>:</a:t>
            </a:r>
            <a:endParaRPr lang="en-US" sz="2100" dirty="0">
              <a:latin typeface="Tomorrow Semi Bold"/>
            </a:endParaRPr>
          </a:p>
        </p:txBody>
      </p:sp>
      <p:sp>
        <p:nvSpPr>
          <p:cNvPr id="22" name="Text 19"/>
          <p:cNvSpPr/>
          <p:nvPr/>
        </p:nvSpPr>
        <p:spPr>
          <a:xfrm>
            <a:off x="1561148" y="6492359"/>
            <a:ext cx="12060079" cy="689610"/>
          </a:xfrm>
          <a:prstGeom prst="rect">
            <a:avLst/>
          </a:prstGeom>
          <a:noFill/>
          <a:ln/>
        </p:spPr>
        <p:txBody>
          <a:bodyPr wrap="square" lIns="0" tIns="0" rIns="0" bIns="0" rtlCol="0" anchor="t"/>
          <a:lstStyle/>
          <a:p>
            <a:pPr marL="0" indent="0" algn="l">
              <a:lnSpc>
                <a:spcPts val="2700"/>
              </a:lnSpc>
              <a:buNone/>
            </a:pPr>
            <a:r>
              <a:rPr lang="en-US" sz="1650" dirty="0">
                <a:solidFill>
                  <a:srgbClr val="000000"/>
                </a:solidFill>
                <a:latin typeface="Tomorrow" pitchFamily="34" charset="0"/>
                <a:ea typeface="Tomorrow" pitchFamily="34" charset="-122"/>
                <a:cs typeface="Tomorrow" pitchFamily="34" charset="-120"/>
              </a:rPr>
              <a:t>Kuantum tehdidi teorikten pratiğe geçmek üzeredir. Çözüm, yeni matematiksel zorluklara dayanan ve NIST tarafından standartlaştırılan Post-Kuantum Kriptografi (PKC) yöntemleridir.</a:t>
            </a:r>
            <a:endParaRPr lang="en-US" sz="1650" dirty="0"/>
          </a:p>
        </p:txBody>
      </p:sp>
      <p:sp>
        <p:nvSpPr>
          <p:cNvPr id="24" name="Dikdörtgen 23">
            <a:extLst>
              <a:ext uri="{FF2B5EF4-FFF2-40B4-BE49-F238E27FC236}">
                <a16:creationId xmlns:a16="http://schemas.microsoft.com/office/drawing/2014/main" id="{10572AF1-70B9-5F5C-0E98-66A031F46656}"/>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8670" y="621149"/>
            <a:ext cx="13053060" cy="1338263"/>
          </a:xfrm>
          <a:prstGeom prst="rect">
            <a:avLst/>
          </a:prstGeom>
          <a:noFill/>
          <a:ln/>
        </p:spPr>
        <p:txBody>
          <a:bodyPr wrap="square" lIns="0" tIns="0" rIns="0" bIns="0" rtlCol="0" anchor="t"/>
          <a:lstStyle/>
          <a:p>
            <a:pPr marL="0" indent="0" algn="l">
              <a:lnSpc>
                <a:spcPts val="5250"/>
              </a:lnSpc>
              <a:buNone/>
            </a:pPr>
            <a:r>
              <a:rPr lang="en-US" sz="4200" dirty="0">
                <a:solidFill>
                  <a:srgbClr val="EDEDE8"/>
                </a:solidFill>
                <a:latin typeface="Tomorrow Semi Bold" pitchFamily="34" charset="0"/>
                <a:ea typeface="Tomorrow Semi Bold" pitchFamily="34" charset="-122"/>
                <a:cs typeface="Tomorrow Semi Bold" pitchFamily="34" charset="-120"/>
              </a:rPr>
              <a:t>Araştırma Boşluğu ve Uygulama Eksiklikleri (Research Gap)</a:t>
            </a:r>
            <a:endParaRPr lang="en-US" sz="4200" dirty="0"/>
          </a:p>
        </p:txBody>
      </p:sp>
      <p:sp>
        <p:nvSpPr>
          <p:cNvPr id="3" name="Shape 1"/>
          <p:cNvSpPr/>
          <p:nvPr/>
        </p:nvSpPr>
        <p:spPr>
          <a:xfrm>
            <a:off x="788670" y="2708672"/>
            <a:ext cx="4208264" cy="3974187"/>
          </a:xfrm>
          <a:prstGeom prst="roundRect">
            <a:avLst>
              <a:gd name="adj" fmla="val 3681"/>
            </a:avLst>
          </a:prstGeom>
          <a:solidFill>
            <a:srgbClr val="1D1D1B"/>
          </a:solidFill>
          <a:ln/>
        </p:spPr>
      </p:sp>
      <p:sp>
        <p:nvSpPr>
          <p:cNvPr id="4" name="Shape 2"/>
          <p:cNvSpPr/>
          <p:nvPr/>
        </p:nvSpPr>
        <p:spPr>
          <a:xfrm>
            <a:off x="788670" y="2678192"/>
            <a:ext cx="4208264" cy="121920"/>
          </a:xfrm>
          <a:prstGeom prst="roundRect">
            <a:avLst>
              <a:gd name="adj" fmla="val 26341"/>
            </a:avLst>
          </a:prstGeom>
          <a:solidFill>
            <a:srgbClr val="E1E1DF"/>
          </a:solidFill>
          <a:ln/>
        </p:spPr>
      </p:sp>
      <p:sp>
        <p:nvSpPr>
          <p:cNvPr id="5" name="Shape 3"/>
          <p:cNvSpPr/>
          <p:nvPr/>
        </p:nvSpPr>
        <p:spPr>
          <a:xfrm>
            <a:off x="2571631" y="2387560"/>
            <a:ext cx="642223" cy="642223"/>
          </a:xfrm>
          <a:prstGeom prst="roundRect">
            <a:avLst>
              <a:gd name="adj" fmla="val 142380"/>
            </a:avLst>
          </a:prstGeom>
          <a:solidFill>
            <a:srgbClr val="E1E1DF"/>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4274" y="2580203"/>
            <a:ext cx="256818" cy="256818"/>
          </a:xfrm>
          <a:prstGeom prst="rect">
            <a:avLst/>
          </a:prstGeom>
        </p:spPr>
      </p:pic>
      <p:sp>
        <p:nvSpPr>
          <p:cNvPr id="7" name="Text 4"/>
          <p:cNvSpPr/>
          <p:nvPr/>
        </p:nvSpPr>
        <p:spPr>
          <a:xfrm>
            <a:off x="1033224" y="3243858"/>
            <a:ext cx="3719155" cy="669131"/>
          </a:xfrm>
          <a:prstGeom prst="rect">
            <a:avLst/>
          </a:prstGeom>
          <a:noFill/>
          <a:ln/>
        </p:spPr>
        <p:txBody>
          <a:bodyPr wrap="square" lIns="0" tIns="0" rIns="0" bIns="0" rtlCol="0" anchor="t"/>
          <a:lstStyle/>
          <a:p>
            <a:pPr marL="0" indent="0" algn="l">
              <a:lnSpc>
                <a:spcPts val="2600"/>
              </a:lnSpc>
              <a:buNone/>
            </a:pPr>
            <a:r>
              <a:rPr lang="en-US" sz="2100" dirty="0">
                <a:solidFill>
                  <a:srgbClr val="C9C9C0"/>
                </a:solidFill>
                <a:latin typeface="Tomorrow Semi Bold" pitchFamily="34" charset="0"/>
                <a:ea typeface="Tomorrow Semi Bold" pitchFamily="34" charset="-122"/>
                <a:cs typeface="Tomorrow Semi Bold" pitchFamily="34" charset="-120"/>
              </a:rPr>
              <a:t>Teoriden Uygulamaya Geçiş Sınırlılığı</a:t>
            </a:r>
            <a:endParaRPr lang="en-US" sz="2100" dirty="0"/>
          </a:p>
        </p:txBody>
      </p:sp>
      <p:sp>
        <p:nvSpPr>
          <p:cNvPr id="8" name="Text 5"/>
          <p:cNvSpPr/>
          <p:nvPr/>
        </p:nvSpPr>
        <p:spPr>
          <a:xfrm>
            <a:off x="1033224" y="4041338"/>
            <a:ext cx="3719155" cy="2396966"/>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Mevcut araştırmaların büyük çoğunluğu algoritmaların teorik güvenlik analizi ve performans karşılaştırmaları düzeyinde kalmaktadır. Gerçek dünya sistemlerine entegrasyon deneyimleri eksiktir.</a:t>
            </a:r>
            <a:endParaRPr lang="en-US" sz="1650" dirty="0"/>
          </a:p>
        </p:txBody>
      </p:sp>
      <p:sp>
        <p:nvSpPr>
          <p:cNvPr id="9" name="Shape 6"/>
          <p:cNvSpPr/>
          <p:nvPr/>
        </p:nvSpPr>
        <p:spPr>
          <a:xfrm>
            <a:off x="5211008" y="2708672"/>
            <a:ext cx="4208264" cy="3974187"/>
          </a:xfrm>
          <a:prstGeom prst="roundRect">
            <a:avLst>
              <a:gd name="adj" fmla="val 3681"/>
            </a:avLst>
          </a:prstGeom>
          <a:solidFill>
            <a:srgbClr val="1D1D1B"/>
          </a:solidFill>
          <a:ln/>
        </p:spPr>
      </p:sp>
      <p:sp>
        <p:nvSpPr>
          <p:cNvPr id="10" name="Shape 7"/>
          <p:cNvSpPr/>
          <p:nvPr/>
        </p:nvSpPr>
        <p:spPr>
          <a:xfrm>
            <a:off x="5211008" y="2678192"/>
            <a:ext cx="4208264" cy="121920"/>
          </a:xfrm>
          <a:prstGeom prst="roundRect">
            <a:avLst>
              <a:gd name="adj" fmla="val 26341"/>
            </a:avLst>
          </a:prstGeom>
          <a:solidFill>
            <a:srgbClr val="E1E1DF"/>
          </a:solidFill>
          <a:ln/>
        </p:spPr>
      </p:sp>
      <p:sp>
        <p:nvSpPr>
          <p:cNvPr id="11" name="Shape 8"/>
          <p:cNvSpPr/>
          <p:nvPr/>
        </p:nvSpPr>
        <p:spPr>
          <a:xfrm>
            <a:off x="6993969" y="2387560"/>
            <a:ext cx="642223" cy="642223"/>
          </a:xfrm>
          <a:prstGeom prst="roundRect">
            <a:avLst>
              <a:gd name="adj" fmla="val 142380"/>
            </a:avLst>
          </a:prstGeom>
          <a:solidFill>
            <a:srgbClr val="E1E1DF"/>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6613" y="2580203"/>
            <a:ext cx="256818" cy="256818"/>
          </a:xfrm>
          <a:prstGeom prst="rect">
            <a:avLst/>
          </a:prstGeom>
        </p:spPr>
      </p:pic>
      <p:sp>
        <p:nvSpPr>
          <p:cNvPr id="13" name="Text 9"/>
          <p:cNvSpPr/>
          <p:nvPr/>
        </p:nvSpPr>
        <p:spPr>
          <a:xfrm>
            <a:off x="5455563" y="3243858"/>
            <a:ext cx="3719155" cy="669131"/>
          </a:xfrm>
          <a:prstGeom prst="rect">
            <a:avLst/>
          </a:prstGeom>
          <a:noFill/>
          <a:ln/>
        </p:spPr>
        <p:txBody>
          <a:bodyPr wrap="square" lIns="0" tIns="0" rIns="0" bIns="0" rtlCol="0" anchor="t"/>
          <a:lstStyle/>
          <a:p>
            <a:pPr marL="0" indent="0" algn="l">
              <a:lnSpc>
                <a:spcPts val="2600"/>
              </a:lnSpc>
              <a:buNone/>
            </a:pPr>
            <a:r>
              <a:rPr lang="en-US" sz="2100" dirty="0">
                <a:solidFill>
                  <a:srgbClr val="C9C9C0"/>
                </a:solidFill>
                <a:latin typeface="Tomorrow Semi Bold" pitchFamily="34" charset="0"/>
                <a:ea typeface="Tomorrow Semi Bold" pitchFamily="34" charset="-122"/>
                <a:cs typeface="Tomorrow Semi Bold" pitchFamily="34" charset="-120"/>
              </a:rPr>
              <a:t>Yerel Uygulama Örneklerinin Kısıtlılığı</a:t>
            </a:r>
            <a:endParaRPr lang="en-US" sz="2100" dirty="0"/>
          </a:p>
        </p:txBody>
      </p:sp>
      <p:sp>
        <p:nvSpPr>
          <p:cNvPr id="14" name="Text 10"/>
          <p:cNvSpPr/>
          <p:nvPr/>
        </p:nvSpPr>
        <p:spPr>
          <a:xfrm>
            <a:off x="5455563" y="4041338"/>
            <a:ext cx="3719155" cy="2396966"/>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Türkiye veya kurumlara özgü (örneğin e-devlet, bankacılık) kritik altyapılarda post-kuantum algoritmaların pilot testleri ve performans/güvenlik analizleri üzerine yeterli çalışma bulunmamaktadır.</a:t>
            </a:r>
            <a:endParaRPr lang="en-US" sz="1650" dirty="0"/>
          </a:p>
        </p:txBody>
      </p:sp>
      <p:sp>
        <p:nvSpPr>
          <p:cNvPr id="15" name="Shape 11"/>
          <p:cNvSpPr/>
          <p:nvPr/>
        </p:nvSpPr>
        <p:spPr>
          <a:xfrm>
            <a:off x="9633347" y="2708672"/>
            <a:ext cx="4208383" cy="3974187"/>
          </a:xfrm>
          <a:prstGeom prst="roundRect">
            <a:avLst>
              <a:gd name="adj" fmla="val 3681"/>
            </a:avLst>
          </a:prstGeom>
          <a:solidFill>
            <a:srgbClr val="1D1D1B"/>
          </a:solidFill>
          <a:ln/>
        </p:spPr>
      </p:sp>
      <p:sp>
        <p:nvSpPr>
          <p:cNvPr id="16" name="Shape 12"/>
          <p:cNvSpPr/>
          <p:nvPr/>
        </p:nvSpPr>
        <p:spPr>
          <a:xfrm>
            <a:off x="9633347" y="2678192"/>
            <a:ext cx="4208383" cy="121920"/>
          </a:xfrm>
          <a:prstGeom prst="roundRect">
            <a:avLst>
              <a:gd name="adj" fmla="val 26341"/>
            </a:avLst>
          </a:prstGeom>
          <a:solidFill>
            <a:srgbClr val="E1E1DF"/>
          </a:solidFill>
          <a:ln/>
        </p:spPr>
      </p:sp>
      <p:sp>
        <p:nvSpPr>
          <p:cNvPr id="17" name="Shape 13"/>
          <p:cNvSpPr/>
          <p:nvPr/>
        </p:nvSpPr>
        <p:spPr>
          <a:xfrm>
            <a:off x="11416427" y="2387560"/>
            <a:ext cx="642223" cy="642223"/>
          </a:xfrm>
          <a:prstGeom prst="roundRect">
            <a:avLst>
              <a:gd name="adj" fmla="val 142380"/>
            </a:avLst>
          </a:prstGeom>
          <a:solidFill>
            <a:srgbClr val="E1E1DF"/>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9070" y="2580203"/>
            <a:ext cx="256818" cy="256818"/>
          </a:xfrm>
          <a:prstGeom prst="rect">
            <a:avLst/>
          </a:prstGeom>
        </p:spPr>
      </p:pic>
      <p:sp>
        <p:nvSpPr>
          <p:cNvPr id="19" name="Text 14"/>
          <p:cNvSpPr/>
          <p:nvPr/>
        </p:nvSpPr>
        <p:spPr>
          <a:xfrm>
            <a:off x="9877901" y="3243858"/>
            <a:ext cx="3719274" cy="669131"/>
          </a:xfrm>
          <a:prstGeom prst="rect">
            <a:avLst/>
          </a:prstGeom>
          <a:noFill/>
          <a:ln/>
        </p:spPr>
        <p:txBody>
          <a:bodyPr wrap="square" lIns="0" tIns="0" rIns="0" bIns="0" rtlCol="0" anchor="t"/>
          <a:lstStyle/>
          <a:p>
            <a:pPr marL="0" indent="0" algn="l">
              <a:lnSpc>
                <a:spcPts val="2600"/>
              </a:lnSpc>
              <a:buNone/>
            </a:pPr>
            <a:r>
              <a:rPr lang="en-US" sz="2100" dirty="0">
                <a:solidFill>
                  <a:srgbClr val="C9C9C0"/>
                </a:solidFill>
                <a:latin typeface="Tomorrow Semi Bold" pitchFamily="34" charset="0"/>
                <a:ea typeface="Tomorrow Semi Bold" pitchFamily="34" charset="-122"/>
                <a:cs typeface="Tomorrow Semi Bold" pitchFamily="34" charset="-120"/>
              </a:rPr>
              <a:t>Hibrit Sistemlerin Gerçekçi Test İhtiyacı</a:t>
            </a:r>
            <a:endParaRPr lang="en-US" sz="2100" dirty="0"/>
          </a:p>
        </p:txBody>
      </p:sp>
      <p:sp>
        <p:nvSpPr>
          <p:cNvPr id="20" name="Text 15"/>
          <p:cNvSpPr/>
          <p:nvPr/>
        </p:nvSpPr>
        <p:spPr>
          <a:xfrm>
            <a:off x="9877901" y="4041338"/>
            <a:ext cx="3719274" cy="2054543"/>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Post-kuantum algoritmaların klasik sistemlerle birlikte kullanımı (hibrit model), geçiş döneminde en güvenli yol olarak görülse de, bu hibrit mimarinin ölçeklenebilirliği yeterince test edilmemiştir.</a:t>
            </a:r>
            <a:endParaRPr lang="en-US" sz="1650" dirty="0"/>
          </a:p>
        </p:txBody>
      </p:sp>
      <p:sp>
        <p:nvSpPr>
          <p:cNvPr id="21" name="Text 16"/>
          <p:cNvSpPr/>
          <p:nvPr/>
        </p:nvSpPr>
        <p:spPr>
          <a:xfrm>
            <a:off x="788670" y="6923603"/>
            <a:ext cx="13053060" cy="684848"/>
          </a:xfrm>
          <a:prstGeom prst="rect">
            <a:avLst/>
          </a:prstGeom>
          <a:noFill/>
          <a:ln/>
        </p:spPr>
        <p:txBody>
          <a:bodyPr wrap="square" lIns="0" tIns="0" rIns="0" bIns="0" rtlCol="0" anchor="t"/>
          <a:lstStyle/>
          <a:p>
            <a:pPr marL="0" indent="0" algn="l">
              <a:lnSpc>
                <a:spcPts val="2650"/>
              </a:lnSpc>
              <a:buNone/>
            </a:pPr>
            <a:r>
              <a:rPr lang="en-US" sz="1650" b="1" dirty="0">
                <a:solidFill>
                  <a:srgbClr val="C9C9C0"/>
                </a:solidFill>
                <a:latin typeface="Tomorrow" pitchFamily="34" charset="0"/>
                <a:ea typeface="Tomorrow" pitchFamily="34" charset="-122"/>
                <a:cs typeface="Tomorrow" pitchFamily="34" charset="-120"/>
              </a:rPr>
              <a:t>Araştırma Boşluğu Örneği:</a:t>
            </a:r>
            <a:r>
              <a:rPr lang="en-US" sz="1650" dirty="0">
                <a:solidFill>
                  <a:srgbClr val="C9C9C0"/>
                </a:solidFill>
                <a:latin typeface="Tomorrow" pitchFamily="34" charset="0"/>
                <a:ea typeface="Tomorrow" pitchFamily="34" charset="-122"/>
                <a:cs typeface="Tomorrow" pitchFamily="34" charset="-120"/>
              </a:rPr>
              <a:t> "Post-kuantum kriptografi algoritmalarının performans ve güvenlik analizlerinin, özellikle Türkiye'deki kritik altyapıların benzersiz ihtiyaçlarına göre uyarlanarak test edilmediği görülmektedir."</a:t>
            </a:r>
            <a:endParaRPr lang="en-US" sz="1650" dirty="0"/>
          </a:p>
        </p:txBody>
      </p:sp>
      <p:sp>
        <p:nvSpPr>
          <p:cNvPr id="23" name="Dikdörtgen 22">
            <a:extLst>
              <a:ext uri="{FF2B5EF4-FFF2-40B4-BE49-F238E27FC236}">
                <a16:creationId xmlns:a16="http://schemas.microsoft.com/office/drawing/2014/main" id="{12876CD1-E215-C8B3-1B64-902928E0EC99}"/>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7769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Hipotez ve Araştırma Sorusu</a:t>
            </a:r>
            <a:endParaRPr lang="en-US" sz="4450" dirty="0"/>
          </a:p>
        </p:txBody>
      </p:sp>
      <p:sp>
        <p:nvSpPr>
          <p:cNvPr id="4" name="Text 1"/>
          <p:cNvSpPr/>
          <p:nvPr/>
        </p:nvSpPr>
        <p:spPr>
          <a:xfrm>
            <a:off x="6620351" y="3675578"/>
            <a:ext cx="5677495"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Temel Araştırma Sorusu:</a:t>
            </a:r>
            <a:endParaRPr lang="en-US" sz="3550" dirty="0"/>
          </a:p>
        </p:txBody>
      </p:sp>
      <p:sp>
        <p:nvSpPr>
          <p:cNvPr id="5" name="Text 2"/>
          <p:cNvSpPr/>
          <p:nvPr/>
        </p:nvSpPr>
        <p:spPr>
          <a:xfrm>
            <a:off x="6620351" y="4582716"/>
            <a:ext cx="7216259" cy="1814036"/>
          </a:xfrm>
          <a:prstGeom prst="rect">
            <a:avLst/>
          </a:prstGeom>
          <a:noFill/>
          <a:ln/>
        </p:spPr>
        <p:txBody>
          <a:bodyPr wrap="square" lIns="0" tIns="0" rIns="0" bIns="0" rtlCol="0" anchor="t"/>
          <a:lstStyle/>
          <a:p>
            <a:pPr marL="0" indent="0" algn="l">
              <a:lnSpc>
                <a:spcPts val="3550"/>
              </a:lnSpc>
              <a:buNone/>
            </a:pPr>
            <a:r>
              <a:rPr lang="en-US" sz="2200" dirty="0">
                <a:solidFill>
                  <a:srgbClr val="C9C9C0"/>
                </a:solidFill>
                <a:latin typeface="Tomorrow" pitchFamily="34" charset="0"/>
                <a:ea typeface="Tomorrow" pitchFamily="34" charset="-122"/>
                <a:cs typeface="Tomorrow" pitchFamily="34" charset="-120"/>
              </a:rPr>
              <a:t>"Kuantum bilgisayarların klasik şifreleme algoritmalarını kırma potansiyeline karşı hangi post-kuantum yöntemleri en yüksek güvenlik ve </a:t>
            </a:r>
            <a:r>
              <a:rPr lang="en-US" sz="2200" dirty="0">
                <a:solidFill>
                  <a:srgbClr val="E1E1DF"/>
                </a:solidFill>
                <a:latin typeface="Tomorrow" pitchFamily="34" charset="0"/>
                <a:ea typeface="Tomorrow" pitchFamily="34" charset="-122"/>
                <a:cs typeface="Tomorrow" pitchFamily="34" charset="-120"/>
              </a:rPr>
              <a:t>performans dengesini</a:t>
            </a:r>
            <a:r>
              <a:rPr lang="en-US" sz="2200" dirty="0">
                <a:solidFill>
                  <a:srgbClr val="C9C9C0"/>
                </a:solidFill>
                <a:latin typeface="Tomorrow" pitchFamily="34" charset="0"/>
                <a:ea typeface="Tomorrow" pitchFamily="34" charset="-122"/>
                <a:cs typeface="Tomorrow" pitchFamily="34" charset="-120"/>
              </a:rPr>
              <a:t> sağlar?"</a:t>
            </a:r>
            <a:endParaRPr lang="en-US" sz="2200" dirty="0"/>
          </a:p>
        </p:txBody>
      </p:sp>
      <p:sp>
        <p:nvSpPr>
          <p:cNvPr id="6" name="Shape 3"/>
          <p:cNvSpPr/>
          <p:nvPr/>
        </p:nvSpPr>
        <p:spPr>
          <a:xfrm>
            <a:off x="6280190" y="3335417"/>
            <a:ext cx="30480" cy="3316486"/>
          </a:xfrm>
          <a:prstGeom prst="rect">
            <a:avLst/>
          </a:prstGeom>
          <a:solidFill>
            <a:srgbClr val="E1E1DF"/>
          </a:solidFill>
          <a:ln/>
        </p:spPr>
      </p:sp>
      <p:sp>
        <p:nvSpPr>
          <p:cNvPr id="8" name="Dikdörtgen 7">
            <a:extLst>
              <a:ext uri="{FF2B5EF4-FFF2-40B4-BE49-F238E27FC236}">
                <a16:creationId xmlns:a16="http://schemas.microsoft.com/office/drawing/2014/main" id="{86FC97DD-FB17-0E38-A009-D038CFE51E6B}"/>
              </a:ext>
            </a:extLst>
          </p:cNvPr>
          <p:cNvSpPr/>
          <p:nvPr/>
        </p:nvSpPr>
        <p:spPr>
          <a:xfrm>
            <a:off x="12651287" y="7578246"/>
            <a:ext cx="1878904" cy="58872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Özel</PresentationFormat>
  <Paragraphs>0</Paragraphs>
  <Slides>13</Slides>
  <Notes>10</Notes>
  <HiddenSlides>0</HiddenSlides>
  <MMClips>0</MMClips>
  <ScaleCrop>false</ScaleCrop>
  <HeadingPairs>
    <vt:vector size="4" baseType="variant">
      <vt:variant>
        <vt:lpstr>Tema</vt:lpstr>
      </vt:variant>
      <vt:variant>
        <vt:i4>1</vt:i4>
      </vt:variant>
      <vt:variant>
        <vt:lpstr>Slayt Başlıkları</vt:lpstr>
      </vt:variant>
      <vt:variant>
        <vt:i4>13</vt:i4>
      </vt:variant>
    </vt:vector>
  </HeadingPairs>
  <TitlesOfParts>
    <vt:vector size="14" baseType="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204</cp:revision>
  <dcterms:created xsi:type="dcterms:W3CDTF">2025-10-22T16:31:51Z</dcterms:created>
  <dcterms:modified xsi:type="dcterms:W3CDTF">2025-10-22T18:12:40Z</dcterms:modified>
</cp:coreProperties>
</file>